
<file path=[Content_Types].xml><?xml version="1.0" encoding="utf-8"?>
<Types xmlns="http://schemas.openxmlformats.org/package/2006/content-types">
  <Default Extension="avi" ContentType="video/x-msvideo"/>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4.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5" r:id="rId3"/>
    <p:sldId id="276" r:id="rId4"/>
    <p:sldId id="257" r:id="rId5"/>
    <p:sldId id="258" r:id="rId6"/>
    <p:sldId id="259" r:id="rId7"/>
    <p:sldId id="260" r:id="rId8"/>
    <p:sldId id="261" r:id="rId9"/>
    <p:sldId id="265" r:id="rId10"/>
    <p:sldId id="266" r:id="rId11"/>
    <p:sldId id="267" r:id="rId12"/>
    <p:sldId id="268" r:id="rId13"/>
    <p:sldId id="269" r:id="rId14"/>
    <p:sldId id="270" r:id="rId15"/>
    <p:sldId id="271" r:id="rId16"/>
    <p:sldId id="272" r:id="rId17"/>
    <p:sldId id="273" r:id="rId18"/>
    <p:sldId id="277" r:id="rId19"/>
    <p:sldId id="264" r:id="rId2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0" d="100"/>
          <a:sy n="110" d="100"/>
        </p:scale>
        <p:origin x="49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F9447A-1102-39B8-6C24-7FDB3C0A4054}"/>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68A46916-0362-FD8F-8E98-984410D284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4096C8D6-AEC1-F119-C321-218973C32E2E}"/>
              </a:ext>
            </a:extLst>
          </p:cNvPr>
          <p:cNvSpPr>
            <a:spLocks noGrp="1"/>
          </p:cNvSpPr>
          <p:nvPr>
            <p:ph type="dt" sz="half" idx="10"/>
          </p:nvPr>
        </p:nvSpPr>
        <p:spPr/>
        <p:txBody>
          <a:bodyPr/>
          <a:lstStyle/>
          <a:p>
            <a:fld id="{21412221-571C-424C-8AA5-3A74F971C950}" type="datetimeFigureOut">
              <a:rPr lang="de-DE" smtClean="0"/>
              <a:t>30.01.2023</a:t>
            </a:fld>
            <a:endParaRPr lang="de-DE"/>
          </a:p>
        </p:txBody>
      </p:sp>
      <p:sp>
        <p:nvSpPr>
          <p:cNvPr id="5" name="Fußzeilenplatzhalter 4">
            <a:extLst>
              <a:ext uri="{FF2B5EF4-FFF2-40B4-BE49-F238E27FC236}">
                <a16:creationId xmlns:a16="http://schemas.microsoft.com/office/drawing/2014/main" id="{2FE4D4C9-4F9E-7112-4178-8C4E1B6119B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17A1FB6-786C-26CF-CBEB-893FFC7F41B4}"/>
              </a:ext>
            </a:extLst>
          </p:cNvPr>
          <p:cNvSpPr>
            <a:spLocks noGrp="1"/>
          </p:cNvSpPr>
          <p:nvPr>
            <p:ph type="sldNum" sz="quarter" idx="12"/>
          </p:nvPr>
        </p:nvSpPr>
        <p:spPr/>
        <p:txBody>
          <a:bodyPr/>
          <a:lstStyle/>
          <a:p>
            <a:fld id="{EBD3E969-9845-43CE-80B7-22389653C489}" type="slidenum">
              <a:rPr lang="de-DE" smtClean="0"/>
              <a:t>‹Nr.›</a:t>
            </a:fld>
            <a:endParaRPr lang="de-DE"/>
          </a:p>
        </p:txBody>
      </p:sp>
    </p:spTree>
    <p:extLst>
      <p:ext uri="{BB962C8B-B14F-4D97-AF65-F5344CB8AC3E}">
        <p14:creationId xmlns:p14="http://schemas.microsoft.com/office/powerpoint/2010/main" val="4104440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3C2CAE-4D8C-DCCD-6D66-D78CDA3356ED}"/>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73FC90F6-722F-ED00-541E-40D0B389BF3E}"/>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0906C63-3080-4861-CAB7-351D8F31A7BC}"/>
              </a:ext>
            </a:extLst>
          </p:cNvPr>
          <p:cNvSpPr>
            <a:spLocks noGrp="1"/>
          </p:cNvSpPr>
          <p:nvPr>
            <p:ph type="dt" sz="half" idx="10"/>
          </p:nvPr>
        </p:nvSpPr>
        <p:spPr/>
        <p:txBody>
          <a:bodyPr/>
          <a:lstStyle/>
          <a:p>
            <a:fld id="{21412221-571C-424C-8AA5-3A74F971C950}" type="datetimeFigureOut">
              <a:rPr lang="de-DE" smtClean="0"/>
              <a:t>30.01.2023</a:t>
            </a:fld>
            <a:endParaRPr lang="de-DE"/>
          </a:p>
        </p:txBody>
      </p:sp>
      <p:sp>
        <p:nvSpPr>
          <p:cNvPr id="5" name="Fußzeilenplatzhalter 4">
            <a:extLst>
              <a:ext uri="{FF2B5EF4-FFF2-40B4-BE49-F238E27FC236}">
                <a16:creationId xmlns:a16="http://schemas.microsoft.com/office/drawing/2014/main" id="{EA967F38-21FE-9E4F-AE84-064BD8D2BF5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FD214BD-33E6-74DE-746C-BE28936647AB}"/>
              </a:ext>
            </a:extLst>
          </p:cNvPr>
          <p:cNvSpPr>
            <a:spLocks noGrp="1"/>
          </p:cNvSpPr>
          <p:nvPr>
            <p:ph type="sldNum" sz="quarter" idx="12"/>
          </p:nvPr>
        </p:nvSpPr>
        <p:spPr/>
        <p:txBody>
          <a:bodyPr/>
          <a:lstStyle/>
          <a:p>
            <a:fld id="{EBD3E969-9845-43CE-80B7-22389653C489}" type="slidenum">
              <a:rPr lang="de-DE" smtClean="0"/>
              <a:t>‹Nr.›</a:t>
            </a:fld>
            <a:endParaRPr lang="de-DE"/>
          </a:p>
        </p:txBody>
      </p:sp>
    </p:spTree>
    <p:extLst>
      <p:ext uri="{BB962C8B-B14F-4D97-AF65-F5344CB8AC3E}">
        <p14:creationId xmlns:p14="http://schemas.microsoft.com/office/powerpoint/2010/main" val="2723172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2404E3A2-F543-49D1-AB35-19267941BDC0}"/>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1E2A0B85-F065-A79B-96FD-667EA4E4AC17}"/>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2819BB9-F884-C3F4-C12A-C15E10952976}"/>
              </a:ext>
            </a:extLst>
          </p:cNvPr>
          <p:cNvSpPr>
            <a:spLocks noGrp="1"/>
          </p:cNvSpPr>
          <p:nvPr>
            <p:ph type="dt" sz="half" idx="10"/>
          </p:nvPr>
        </p:nvSpPr>
        <p:spPr/>
        <p:txBody>
          <a:bodyPr/>
          <a:lstStyle/>
          <a:p>
            <a:fld id="{21412221-571C-424C-8AA5-3A74F971C950}" type="datetimeFigureOut">
              <a:rPr lang="de-DE" smtClean="0"/>
              <a:t>30.01.2023</a:t>
            </a:fld>
            <a:endParaRPr lang="de-DE"/>
          </a:p>
        </p:txBody>
      </p:sp>
      <p:sp>
        <p:nvSpPr>
          <p:cNvPr id="5" name="Fußzeilenplatzhalter 4">
            <a:extLst>
              <a:ext uri="{FF2B5EF4-FFF2-40B4-BE49-F238E27FC236}">
                <a16:creationId xmlns:a16="http://schemas.microsoft.com/office/drawing/2014/main" id="{AE1DCFE1-1728-5E29-6384-FD799053E60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F9BD0E4-79FE-7CE1-8F15-2105B20E17B2}"/>
              </a:ext>
            </a:extLst>
          </p:cNvPr>
          <p:cNvSpPr>
            <a:spLocks noGrp="1"/>
          </p:cNvSpPr>
          <p:nvPr>
            <p:ph type="sldNum" sz="quarter" idx="12"/>
          </p:nvPr>
        </p:nvSpPr>
        <p:spPr/>
        <p:txBody>
          <a:bodyPr/>
          <a:lstStyle/>
          <a:p>
            <a:fld id="{EBD3E969-9845-43CE-80B7-22389653C489}" type="slidenum">
              <a:rPr lang="de-DE" smtClean="0"/>
              <a:t>‹Nr.›</a:t>
            </a:fld>
            <a:endParaRPr lang="de-DE"/>
          </a:p>
        </p:txBody>
      </p:sp>
    </p:spTree>
    <p:extLst>
      <p:ext uri="{BB962C8B-B14F-4D97-AF65-F5344CB8AC3E}">
        <p14:creationId xmlns:p14="http://schemas.microsoft.com/office/powerpoint/2010/main" val="3357020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2B6690-37C0-C050-F37E-42A3D8D725C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B4247BB-D22F-6245-D001-950AD18AF11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C287055-10E8-8343-5B7C-1AAE2CB1553E}"/>
              </a:ext>
            </a:extLst>
          </p:cNvPr>
          <p:cNvSpPr>
            <a:spLocks noGrp="1"/>
          </p:cNvSpPr>
          <p:nvPr>
            <p:ph type="dt" sz="half" idx="10"/>
          </p:nvPr>
        </p:nvSpPr>
        <p:spPr/>
        <p:txBody>
          <a:bodyPr/>
          <a:lstStyle/>
          <a:p>
            <a:fld id="{21412221-571C-424C-8AA5-3A74F971C950}" type="datetimeFigureOut">
              <a:rPr lang="de-DE" smtClean="0"/>
              <a:t>30.01.2023</a:t>
            </a:fld>
            <a:endParaRPr lang="de-DE"/>
          </a:p>
        </p:txBody>
      </p:sp>
      <p:sp>
        <p:nvSpPr>
          <p:cNvPr id="5" name="Fußzeilenplatzhalter 4">
            <a:extLst>
              <a:ext uri="{FF2B5EF4-FFF2-40B4-BE49-F238E27FC236}">
                <a16:creationId xmlns:a16="http://schemas.microsoft.com/office/drawing/2014/main" id="{1FE6B1AF-6E88-258B-9215-D681205B270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42B2B90-176D-AC82-B0BF-CE28256B2E0A}"/>
              </a:ext>
            </a:extLst>
          </p:cNvPr>
          <p:cNvSpPr>
            <a:spLocks noGrp="1"/>
          </p:cNvSpPr>
          <p:nvPr>
            <p:ph type="sldNum" sz="quarter" idx="12"/>
          </p:nvPr>
        </p:nvSpPr>
        <p:spPr/>
        <p:txBody>
          <a:bodyPr/>
          <a:lstStyle/>
          <a:p>
            <a:fld id="{EBD3E969-9845-43CE-80B7-22389653C489}" type="slidenum">
              <a:rPr lang="de-DE" smtClean="0"/>
              <a:t>‹Nr.›</a:t>
            </a:fld>
            <a:endParaRPr lang="de-DE"/>
          </a:p>
        </p:txBody>
      </p:sp>
    </p:spTree>
    <p:extLst>
      <p:ext uri="{BB962C8B-B14F-4D97-AF65-F5344CB8AC3E}">
        <p14:creationId xmlns:p14="http://schemas.microsoft.com/office/powerpoint/2010/main" val="3433382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F3FCAF-0BD3-D84F-0308-486139652EB6}"/>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A94D08EE-0BBA-B84B-71CA-8B572B7CAD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B4BE8958-0560-6C19-1DFD-C2FF50ADA245}"/>
              </a:ext>
            </a:extLst>
          </p:cNvPr>
          <p:cNvSpPr>
            <a:spLocks noGrp="1"/>
          </p:cNvSpPr>
          <p:nvPr>
            <p:ph type="dt" sz="half" idx="10"/>
          </p:nvPr>
        </p:nvSpPr>
        <p:spPr/>
        <p:txBody>
          <a:bodyPr/>
          <a:lstStyle/>
          <a:p>
            <a:fld id="{21412221-571C-424C-8AA5-3A74F971C950}" type="datetimeFigureOut">
              <a:rPr lang="de-DE" smtClean="0"/>
              <a:t>30.01.2023</a:t>
            </a:fld>
            <a:endParaRPr lang="de-DE"/>
          </a:p>
        </p:txBody>
      </p:sp>
      <p:sp>
        <p:nvSpPr>
          <p:cNvPr id="5" name="Fußzeilenplatzhalter 4">
            <a:extLst>
              <a:ext uri="{FF2B5EF4-FFF2-40B4-BE49-F238E27FC236}">
                <a16:creationId xmlns:a16="http://schemas.microsoft.com/office/drawing/2014/main" id="{DB18CEEB-3F5D-A41B-5362-0432401A5D3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19EA8B8-51FD-87DA-6E5F-BEC9A190D706}"/>
              </a:ext>
            </a:extLst>
          </p:cNvPr>
          <p:cNvSpPr>
            <a:spLocks noGrp="1"/>
          </p:cNvSpPr>
          <p:nvPr>
            <p:ph type="sldNum" sz="quarter" idx="12"/>
          </p:nvPr>
        </p:nvSpPr>
        <p:spPr/>
        <p:txBody>
          <a:bodyPr/>
          <a:lstStyle/>
          <a:p>
            <a:fld id="{EBD3E969-9845-43CE-80B7-22389653C489}" type="slidenum">
              <a:rPr lang="de-DE" smtClean="0"/>
              <a:t>‹Nr.›</a:t>
            </a:fld>
            <a:endParaRPr lang="de-DE"/>
          </a:p>
        </p:txBody>
      </p:sp>
    </p:spTree>
    <p:extLst>
      <p:ext uri="{BB962C8B-B14F-4D97-AF65-F5344CB8AC3E}">
        <p14:creationId xmlns:p14="http://schemas.microsoft.com/office/powerpoint/2010/main" val="2236483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18DD22-D83D-9AA9-1910-959D39B2A225}"/>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1A1EEF9-405C-8F21-919F-FEF4D2A59143}"/>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11525CCC-95E5-934E-15DF-35773E552F52}"/>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E0A86E2E-2868-7981-1224-84F2D3DB8D78}"/>
              </a:ext>
            </a:extLst>
          </p:cNvPr>
          <p:cNvSpPr>
            <a:spLocks noGrp="1"/>
          </p:cNvSpPr>
          <p:nvPr>
            <p:ph type="dt" sz="half" idx="10"/>
          </p:nvPr>
        </p:nvSpPr>
        <p:spPr/>
        <p:txBody>
          <a:bodyPr/>
          <a:lstStyle/>
          <a:p>
            <a:fld id="{21412221-571C-424C-8AA5-3A74F971C950}" type="datetimeFigureOut">
              <a:rPr lang="de-DE" smtClean="0"/>
              <a:t>30.01.2023</a:t>
            </a:fld>
            <a:endParaRPr lang="de-DE"/>
          </a:p>
        </p:txBody>
      </p:sp>
      <p:sp>
        <p:nvSpPr>
          <p:cNvPr id="6" name="Fußzeilenplatzhalter 5">
            <a:extLst>
              <a:ext uri="{FF2B5EF4-FFF2-40B4-BE49-F238E27FC236}">
                <a16:creationId xmlns:a16="http://schemas.microsoft.com/office/drawing/2014/main" id="{09E48F66-7B51-37E8-A598-66D6656FC30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67EEAE34-CDCE-27F4-53FB-463DE0D2DF92}"/>
              </a:ext>
            </a:extLst>
          </p:cNvPr>
          <p:cNvSpPr>
            <a:spLocks noGrp="1"/>
          </p:cNvSpPr>
          <p:nvPr>
            <p:ph type="sldNum" sz="quarter" idx="12"/>
          </p:nvPr>
        </p:nvSpPr>
        <p:spPr/>
        <p:txBody>
          <a:bodyPr/>
          <a:lstStyle/>
          <a:p>
            <a:fld id="{EBD3E969-9845-43CE-80B7-22389653C489}" type="slidenum">
              <a:rPr lang="de-DE" smtClean="0"/>
              <a:t>‹Nr.›</a:t>
            </a:fld>
            <a:endParaRPr lang="de-DE"/>
          </a:p>
        </p:txBody>
      </p:sp>
    </p:spTree>
    <p:extLst>
      <p:ext uri="{BB962C8B-B14F-4D97-AF65-F5344CB8AC3E}">
        <p14:creationId xmlns:p14="http://schemas.microsoft.com/office/powerpoint/2010/main" val="4221446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07B11F-B2D8-BA64-6D46-47BB2F3BEC3B}"/>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D0B8F2FE-3EED-B2C2-6906-9B4100953C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850F5F87-D3F5-46D0-95A5-ED695E700F72}"/>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4752B09A-FCD6-BDCE-0874-2BFA4EDE1D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9C082ECA-40CE-D8F9-27BB-1530129FFCEB}"/>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8DD8CB5B-AA6B-2D30-EFC2-4BC765F3D137}"/>
              </a:ext>
            </a:extLst>
          </p:cNvPr>
          <p:cNvSpPr>
            <a:spLocks noGrp="1"/>
          </p:cNvSpPr>
          <p:nvPr>
            <p:ph type="dt" sz="half" idx="10"/>
          </p:nvPr>
        </p:nvSpPr>
        <p:spPr/>
        <p:txBody>
          <a:bodyPr/>
          <a:lstStyle/>
          <a:p>
            <a:fld id="{21412221-571C-424C-8AA5-3A74F971C950}" type="datetimeFigureOut">
              <a:rPr lang="de-DE" smtClean="0"/>
              <a:t>30.01.2023</a:t>
            </a:fld>
            <a:endParaRPr lang="de-DE"/>
          </a:p>
        </p:txBody>
      </p:sp>
      <p:sp>
        <p:nvSpPr>
          <p:cNvPr id="8" name="Fußzeilenplatzhalter 7">
            <a:extLst>
              <a:ext uri="{FF2B5EF4-FFF2-40B4-BE49-F238E27FC236}">
                <a16:creationId xmlns:a16="http://schemas.microsoft.com/office/drawing/2014/main" id="{ED45D91E-33B3-3E06-D55C-044D94718E60}"/>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F83D0D0A-1164-7F3C-BF34-49D18408C3C4}"/>
              </a:ext>
            </a:extLst>
          </p:cNvPr>
          <p:cNvSpPr>
            <a:spLocks noGrp="1"/>
          </p:cNvSpPr>
          <p:nvPr>
            <p:ph type="sldNum" sz="quarter" idx="12"/>
          </p:nvPr>
        </p:nvSpPr>
        <p:spPr/>
        <p:txBody>
          <a:bodyPr/>
          <a:lstStyle/>
          <a:p>
            <a:fld id="{EBD3E969-9845-43CE-80B7-22389653C489}" type="slidenum">
              <a:rPr lang="de-DE" smtClean="0"/>
              <a:t>‹Nr.›</a:t>
            </a:fld>
            <a:endParaRPr lang="de-DE"/>
          </a:p>
        </p:txBody>
      </p:sp>
    </p:spTree>
    <p:extLst>
      <p:ext uri="{BB962C8B-B14F-4D97-AF65-F5344CB8AC3E}">
        <p14:creationId xmlns:p14="http://schemas.microsoft.com/office/powerpoint/2010/main" val="1236512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4951B3-41CC-4147-98B8-046AEB6FDA03}"/>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647006B2-03D2-1668-2B44-334D4983ADAC}"/>
              </a:ext>
            </a:extLst>
          </p:cNvPr>
          <p:cNvSpPr>
            <a:spLocks noGrp="1"/>
          </p:cNvSpPr>
          <p:nvPr>
            <p:ph type="dt" sz="half" idx="10"/>
          </p:nvPr>
        </p:nvSpPr>
        <p:spPr/>
        <p:txBody>
          <a:bodyPr/>
          <a:lstStyle/>
          <a:p>
            <a:fld id="{21412221-571C-424C-8AA5-3A74F971C950}" type="datetimeFigureOut">
              <a:rPr lang="de-DE" smtClean="0"/>
              <a:t>30.01.2023</a:t>
            </a:fld>
            <a:endParaRPr lang="de-DE"/>
          </a:p>
        </p:txBody>
      </p:sp>
      <p:sp>
        <p:nvSpPr>
          <p:cNvPr id="4" name="Fußzeilenplatzhalter 3">
            <a:extLst>
              <a:ext uri="{FF2B5EF4-FFF2-40B4-BE49-F238E27FC236}">
                <a16:creationId xmlns:a16="http://schemas.microsoft.com/office/drawing/2014/main" id="{155C32D6-7506-6847-F27A-6B2398948402}"/>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EAC29672-1612-9177-1D6E-E6616837A025}"/>
              </a:ext>
            </a:extLst>
          </p:cNvPr>
          <p:cNvSpPr>
            <a:spLocks noGrp="1"/>
          </p:cNvSpPr>
          <p:nvPr>
            <p:ph type="sldNum" sz="quarter" idx="12"/>
          </p:nvPr>
        </p:nvSpPr>
        <p:spPr/>
        <p:txBody>
          <a:bodyPr/>
          <a:lstStyle/>
          <a:p>
            <a:fld id="{EBD3E969-9845-43CE-80B7-22389653C489}" type="slidenum">
              <a:rPr lang="de-DE" smtClean="0"/>
              <a:t>‹Nr.›</a:t>
            </a:fld>
            <a:endParaRPr lang="de-DE"/>
          </a:p>
        </p:txBody>
      </p:sp>
    </p:spTree>
    <p:extLst>
      <p:ext uri="{BB962C8B-B14F-4D97-AF65-F5344CB8AC3E}">
        <p14:creationId xmlns:p14="http://schemas.microsoft.com/office/powerpoint/2010/main" val="1235943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B4D9191-1AA6-49E4-BDB6-2260C1153972}"/>
              </a:ext>
            </a:extLst>
          </p:cNvPr>
          <p:cNvSpPr>
            <a:spLocks noGrp="1"/>
          </p:cNvSpPr>
          <p:nvPr>
            <p:ph type="dt" sz="half" idx="10"/>
          </p:nvPr>
        </p:nvSpPr>
        <p:spPr/>
        <p:txBody>
          <a:bodyPr/>
          <a:lstStyle/>
          <a:p>
            <a:fld id="{21412221-571C-424C-8AA5-3A74F971C950}" type="datetimeFigureOut">
              <a:rPr lang="de-DE" smtClean="0"/>
              <a:t>30.01.2023</a:t>
            </a:fld>
            <a:endParaRPr lang="de-DE"/>
          </a:p>
        </p:txBody>
      </p:sp>
      <p:sp>
        <p:nvSpPr>
          <p:cNvPr id="3" name="Fußzeilenplatzhalter 2">
            <a:extLst>
              <a:ext uri="{FF2B5EF4-FFF2-40B4-BE49-F238E27FC236}">
                <a16:creationId xmlns:a16="http://schemas.microsoft.com/office/drawing/2014/main" id="{923CB355-1AF3-9A93-83C7-221B27071FB0}"/>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9E46012B-889A-5EB9-AB5E-9A4821D8E5B0}"/>
              </a:ext>
            </a:extLst>
          </p:cNvPr>
          <p:cNvSpPr>
            <a:spLocks noGrp="1"/>
          </p:cNvSpPr>
          <p:nvPr>
            <p:ph type="sldNum" sz="quarter" idx="12"/>
          </p:nvPr>
        </p:nvSpPr>
        <p:spPr/>
        <p:txBody>
          <a:bodyPr/>
          <a:lstStyle/>
          <a:p>
            <a:fld id="{EBD3E969-9845-43CE-80B7-22389653C489}" type="slidenum">
              <a:rPr lang="de-DE" smtClean="0"/>
              <a:t>‹Nr.›</a:t>
            </a:fld>
            <a:endParaRPr lang="de-DE"/>
          </a:p>
        </p:txBody>
      </p:sp>
    </p:spTree>
    <p:extLst>
      <p:ext uri="{BB962C8B-B14F-4D97-AF65-F5344CB8AC3E}">
        <p14:creationId xmlns:p14="http://schemas.microsoft.com/office/powerpoint/2010/main" val="2584817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0A5466-D063-C6F0-833F-638572390F0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F6477E1D-5852-49E1-A1C6-3CC441C4BB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2E87B4DF-1ECA-F688-8204-54709FB20D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077AF6B-BD19-CDD3-361B-649F136D0217}"/>
              </a:ext>
            </a:extLst>
          </p:cNvPr>
          <p:cNvSpPr>
            <a:spLocks noGrp="1"/>
          </p:cNvSpPr>
          <p:nvPr>
            <p:ph type="dt" sz="half" idx="10"/>
          </p:nvPr>
        </p:nvSpPr>
        <p:spPr/>
        <p:txBody>
          <a:bodyPr/>
          <a:lstStyle/>
          <a:p>
            <a:fld id="{21412221-571C-424C-8AA5-3A74F971C950}" type="datetimeFigureOut">
              <a:rPr lang="de-DE" smtClean="0"/>
              <a:t>30.01.2023</a:t>
            </a:fld>
            <a:endParaRPr lang="de-DE"/>
          </a:p>
        </p:txBody>
      </p:sp>
      <p:sp>
        <p:nvSpPr>
          <p:cNvPr id="6" name="Fußzeilenplatzhalter 5">
            <a:extLst>
              <a:ext uri="{FF2B5EF4-FFF2-40B4-BE49-F238E27FC236}">
                <a16:creationId xmlns:a16="http://schemas.microsoft.com/office/drawing/2014/main" id="{2088425B-CB60-1901-6BB2-D1439A70315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05768BA-D908-627A-2A20-9ACFFB090116}"/>
              </a:ext>
            </a:extLst>
          </p:cNvPr>
          <p:cNvSpPr>
            <a:spLocks noGrp="1"/>
          </p:cNvSpPr>
          <p:nvPr>
            <p:ph type="sldNum" sz="quarter" idx="12"/>
          </p:nvPr>
        </p:nvSpPr>
        <p:spPr/>
        <p:txBody>
          <a:bodyPr/>
          <a:lstStyle/>
          <a:p>
            <a:fld id="{EBD3E969-9845-43CE-80B7-22389653C489}" type="slidenum">
              <a:rPr lang="de-DE" smtClean="0"/>
              <a:t>‹Nr.›</a:t>
            </a:fld>
            <a:endParaRPr lang="de-DE"/>
          </a:p>
        </p:txBody>
      </p:sp>
    </p:spTree>
    <p:extLst>
      <p:ext uri="{BB962C8B-B14F-4D97-AF65-F5344CB8AC3E}">
        <p14:creationId xmlns:p14="http://schemas.microsoft.com/office/powerpoint/2010/main" val="2425470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16896C-EAE6-C19F-954E-95BFA664ED7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BC966D9E-8265-C239-61FD-5946F50198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231AFA28-C0AF-4EAC-489F-FADC3FF7D7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4DE5A63-6754-79BD-1C32-F50CE8248DB6}"/>
              </a:ext>
            </a:extLst>
          </p:cNvPr>
          <p:cNvSpPr>
            <a:spLocks noGrp="1"/>
          </p:cNvSpPr>
          <p:nvPr>
            <p:ph type="dt" sz="half" idx="10"/>
          </p:nvPr>
        </p:nvSpPr>
        <p:spPr/>
        <p:txBody>
          <a:bodyPr/>
          <a:lstStyle/>
          <a:p>
            <a:fld id="{21412221-571C-424C-8AA5-3A74F971C950}" type="datetimeFigureOut">
              <a:rPr lang="de-DE" smtClean="0"/>
              <a:t>30.01.2023</a:t>
            </a:fld>
            <a:endParaRPr lang="de-DE"/>
          </a:p>
        </p:txBody>
      </p:sp>
      <p:sp>
        <p:nvSpPr>
          <p:cNvPr id="6" name="Fußzeilenplatzhalter 5">
            <a:extLst>
              <a:ext uri="{FF2B5EF4-FFF2-40B4-BE49-F238E27FC236}">
                <a16:creationId xmlns:a16="http://schemas.microsoft.com/office/drawing/2014/main" id="{F36DCFA2-05E6-01A8-F411-BECEB4A4AB0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3D0B9881-3D64-4521-3FA2-6285B4693AF4}"/>
              </a:ext>
            </a:extLst>
          </p:cNvPr>
          <p:cNvSpPr>
            <a:spLocks noGrp="1"/>
          </p:cNvSpPr>
          <p:nvPr>
            <p:ph type="sldNum" sz="quarter" idx="12"/>
          </p:nvPr>
        </p:nvSpPr>
        <p:spPr/>
        <p:txBody>
          <a:bodyPr/>
          <a:lstStyle/>
          <a:p>
            <a:fld id="{EBD3E969-9845-43CE-80B7-22389653C489}" type="slidenum">
              <a:rPr lang="de-DE" smtClean="0"/>
              <a:t>‹Nr.›</a:t>
            </a:fld>
            <a:endParaRPr lang="de-DE"/>
          </a:p>
        </p:txBody>
      </p:sp>
    </p:spTree>
    <p:extLst>
      <p:ext uri="{BB962C8B-B14F-4D97-AF65-F5344CB8AC3E}">
        <p14:creationId xmlns:p14="http://schemas.microsoft.com/office/powerpoint/2010/main" val="3608129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622AE97-E20F-CB3F-96E4-D688F9CFFF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36DA367F-4387-57C3-CD3C-34A6DB5ADD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6D44B53-DF52-33D5-C770-94B621ED1A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412221-571C-424C-8AA5-3A74F971C950}" type="datetimeFigureOut">
              <a:rPr lang="de-DE" smtClean="0"/>
              <a:t>30.01.2023</a:t>
            </a:fld>
            <a:endParaRPr lang="de-DE"/>
          </a:p>
        </p:txBody>
      </p:sp>
      <p:sp>
        <p:nvSpPr>
          <p:cNvPr id="5" name="Fußzeilenplatzhalter 4">
            <a:extLst>
              <a:ext uri="{FF2B5EF4-FFF2-40B4-BE49-F238E27FC236}">
                <a16:creationId xmlns:a16="http://schemas.microsoft.com/office/drawing/2014/main" id="{C844C58F-BFC2-CAB8-2F8B-77DD0E8024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AAB852CA-51F6-65F8-A07A-AB4AD64A70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D3E969-9845-43CE-80B7-22389653C489}" type="slidenum">
              <a:rPr lang="de-DE" smtClean="0"/>
              <a:t>‹Nr.›</a:t>
            </a:fld>
            <a:endParaRPr lang="de-DE"/>
          </a:p>
        </p:txBody>
      </p:sp>
    </p:spTree>
    <p:extLst>
      <p:ext uri="{BB962C8B-B14F-4D97-AF65-F5344CB8AC3E}">
        <p14:creationId xmlns:p14="http://schemas.microsoft.com/office/powerpoint/2010/main" val="14472487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jp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hyperlink" Target="http://www.luftdicht.de/" TargetMode="External"/><Relationship Id="rId2" Type="http://schemas.openxmlformats.org/officeDocument/2006/relationships/hyperlink" Target="https://www.luftdicht.de/lueftungslogger-bibliothek/versionsgeschichte.htm#2023_4"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hyperlink" Target="http://www.luftdicht.de/" TargetMode="External"/><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42EB1075-5597-28F2-1BA3-9084FCC76933}"/>
              </a:ext>
            </a:extLst>
          </p:cNvPr>
          <p:cNvSpPr txBox="1"/>
          <p:nvPr/>
        </p:nvSpPr>
        <p:spPr>
          <a:xfrm>
            <a:off x="2278887" y="2447110"/>
            <a:ext cx="2243066" cy="369332"/>
          </a:xfrm>
          <a:prstGeom prst="rect">
            <a:avLst/>
          </a:prstGeom>
          <a:noFill/>
        </p:spPr>
        <p:txBody>
          <a:bodyPr wrap="square" rtlCol="0">
            <a:spAutoFit/>
          </a:bodyPr>
          <a:lstStyle/>
          <a:p>
            <a:r>
              <a:rPr lang="de-DE" b="1" dirty="0">
                <a:solidFill>
                  <a:srgbClr val="FF0000"/>
                </a:solidFill>
              </a:rPr>
              <a:t>Hier 1 Mausklick! &gt;&gt;&gt;</a:t>
            </a:r>
          </a:p>
        </p:txBody>
      </p:sp>
      <p:sp>
        <p:nvSpPr>
          <p:cNvPr id="2" name="Titel 1">
            <a:extLst>
              <a:ext uri="{FF2B5EF4-FFF2-40B4-BE49-F238E27FC236}">
                <a16:creationId xmlns:a16="http://schemas.microsoft.com/office/drawing/2014/main" id="{D445586B-FA38-F56C-A2FD-6AA9E56A8ABC}"/>
              </a:ext>
            </a:extLst>
          </p:cNvPr>
          <p:cNvSpPr>
            <a:spLocks noGrp="1"/>
          </p:cNvSpPr>
          <p:nvPr>
            <p:ph type="ctrTitle"/>
          </p:nvPr>
        </p:nvSpPr>
        <p:spPr>
          <a:xfrm>
            <a:off x="0" y="1"/>
            <a:ext cx="11164567" cy="657596"/>
          </a:xfrm>
        </p:spPr>
        <p:txBody>
          <a:bodyPr>
            <a:normAutofit/>
          </a:bodyPr>
          <a:lstStyle/>
          <a:p>
            <a:r>
              <a:rPr lang="de-DE" sz="2800" b="1" dirty="0"/>
              <a:t>Der Erdwärme-Fußboden-Heizung den Puls gefühlt               Januar 2023</a:t>
            </a:r>
          </a:p>
        </p:txBody>
      </p:sp>
      <p:sp>
        <p:nvSpPr>
          <p:cNvPr id="3" name="Untertitel 2">
            <a:extLst>
              <a:ext uri="{FF2B5EF4-FFF2-40B4-BE49-F238E27FC236}">
                <a16:creationId xmlns:a16="http://schemas.microsoft.com/office/drawing/2014/main" id="{D6798534-C556-7790-05A1-5070BA1CC7F8}"/>
              </a:ext>
            </a:extLst>
          </p:cNvPr>
          <p:cNvSpPr>
            <a:spLocks noGrp="1"/>
          </p:cNvSpPr>
          <p:nvPr>
            <p:ph type="subTitle" idx="1"/>
          </p:nvPr>
        </p:nvSpPr>
        <p:spPr>
          <a:xfrm>
            <a:off x="1762627" y="636772"/>
            <a:ext cx="9144000" cy="516956"/>
          </a:xfrm>
        </p:spPr>
        <p:txBody>
          <a:bodyPr/>
          <a:lstStyle/>
          <a:p>
            <a:r>
              <a:rPr lang="de-DE" dirty="0"/>
              <a:t>Untersuchungen an der Heizung in Eddenwiese 11, 31319 Sehnde</a:t>
            </a:r>
          </a:p>
        </p:txBody>
      </p:sp>
      <p:pic>
        <p:nvPicPr>
          <p:cNvPr id="7" name="Grafik 6" descr="Ein Bild, das Gebäude enthält.&#10;&#10;Automatisch generierte Beschreibung">
            <a:extLst>
              <a:ext uri="{FF2B5EF4-FFF2-40B4-BE49-F238E27FC236}">
                <a16:creationId xmlns:a16="http://schemas.microsoft.com/office/drawing/2014/main" id="{FB2FCB28-3468-F510-CC20-15A037B4F2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0492" y="1828946"/>
            <a:ext cx="770124" cy="301218"/>
          </a:xfrm>
          <a:prstGeom prst="rect">
            <a:avLst/>
          </a:prstGeom>
        </p:spPr>
      </p:pic>
      <p:cxnSp>
        <p:nvCxnSpPr>
          <p:cNvPr id="9" name="Gerader Verbinder 8">
            <a:extLst>
              <a:ext uri="{FF2B5EF4-FFF2-40B4-BE49-F238E27FC236}">
                <a16:creationId xmlns:a16="http://schemas.microsoft.com/office/drawing/2014/main" id="{F9562358-493A-9C29-58EA-33F0BEBBF603}"/>
              </a:ext>
            </a:extLst>
          </p:cNvPr>
          <p:cNvCxnSpPr>
            <a:cxnSpLocks/>
          </p:cNvCxnSpPr>
          <p:nvPr/>
        </p:nvCxnSpPr>
        <p:spPr>
          <a:xfrm>
            <a:off x="1686672" y="1837655"/>
            <a:ext cx="5922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2BFA2B34-292B-11E1-8BB5-C2939522C8D6}"/>
              </a:ext>
            </a:extLst>
          </p:cNvPr>
          <p:cNvCxnSpPr>
            <a:cxnSpLocks/>
          </p:cNvCxnSpPr>
          <p:nvPr/>
        </p:nvCxnSpPr>
        <p:spPr>
          <a:xfrm>
            <a:off x="1686672" y="2127947"/>
            <a:ext cx="592214"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3F8A283A-A66C-E5BA-99D6-1E8F4AD44D35}"/>
              </a:ext>
            </a:extLst>
          </p:cNvPr>
          <p:cNvSpPr txBox="1"/>
          <p:nvPr/>
        </p:nvSpPr>
        <p:spPr>
          <a:xfrm>
            <a:off x="2178411" y="1789488"/>
            <a:ext cx="1982817" cy="369332"/>
          </a:xfrm>
          <a:prstGeom prst="rect">
            <a:avLst/>
          </a:prstGeom>
          <a:noFill/>
        </p:spPr>
        <p:txBody>
          <a:bodyPr wrap="square" rtlCol="0">
            <a:spAutoFit/>
          </a:bodyPr>
          <a:lstStyle/>
          <a:p>
            <a:r>
              <a:rPr lang="de-DE" dirty="0"/>
              <a:t>6,14 m Bungalow</a:t>
            </a:r>
          </a:p>
        </p:txBody>
      </p:sp>
      <p:cxnSp>
        <p:nvCxnSpPr>
          <p:cNvPr id="13" name="Gerade Verbindung mit Pfeil 12">
            <a:extLst>
              <a:ext uri="{FF2B5EF4-FFF2-40B4-BE49-F238E27FC236}">
                <a16:creationId xmlns:a16="http://schemas.microsoft.com/office/drawing/2014/main" id="{0B245D13-4B66-9981-C6DA-0AE7C7B3C055}"/>
              </a:ext>
            </a:extLst>
          </p:cNvPr>
          <p:cNvCxnSpPr>
            <a:cxnSpLocks/>
          </p:cNvCxnSpPr>
          <p:nvPr/>
        </p:nvCxnSpPr>
        <p:spPr>
          <a:xfrm flipV="1">
            <a:off x="2006427" y="2145171"/>
            <a:ext cx="0" cy="1624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14">
            <a:extLst>
              <a:ext uri="{FF2B5EF4-FFF2-40B4-BE49-F238E27FC236}">
                <a16:creationId xmlns:a16="http://schemas.microsoft.com/office/drawing/2014/main" id="{7057B545-167D-6687-A9FA-AA033B00DE14}"/>
              </a:ext>
            </a:extLst>
          </p:cNvPr>
          <p:cNvCxnSpPr>
            <a:cxnSpLocks/>
          </p:cNvCxnSpPr>
          <p:nvPr/>
        </p:nvCxnSpPr>
        <p:spPr>
          <a:xfrm>
            <a:off x="2006427" y="4084320"/>
            <a:ext cx="3721" cy="19185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feld 25">
            <a:extLst>
              <a:ext uri="{FF2B5EF4-FFF2-40B4-BE49-F238E27FC236}">
                <a16:creationId xmlns:a16="http://schemas.microsoft.com/office/drawing/2014/main" id="{A055D8E5-8B7F-5D85-DC32-D07F1D7BC362}"/>
              </a:ext>
            </a:extLst>
          </p:cNvPr>
          <p:cNvSpPr txBox="1"/>
          <p:nvPr/>
        </p:nvSpPr>
        <p:spPr>
          <a:xfrm>
            <a:off x="1866934" y="3734074"/>
            <a:ext cx="735292" cy="369332"/>
          </a:xfrm>
          <a:prstGeom prst="rect">
            <a:avLst/>
          </a:prstGeom>
          <a:noFill/>
        </p:spPr>
        <p:txBody>
          <a:bodyPr wrap="square" rtlCol="0">
            <a:spAutoFit/>
          </a:bodyPr>
          <a:lstStyle/>
          <a:p>
            <a:r>
              <a:rPr lang="de-DE" dirty="0"/>
              <a:t>80 m</a:t>
            </a:r>
          </a:p>
        </p:txBody>
      </p:sp>
      <p:cxnSp>
        <p:nvCxnSpPr>
          <p:cNvPr id="28" name="Gerader Verbinder 27">
            <a:extLst>
              <a:ext uri="{FF2B5EF4-FFF2-40B4-BE49-F238E27FC236}">
                <a16:creationId xmlns:a16="http://schemas.microsoft.com/office/drawing/2014/main" id="{5CAE8135-2D6F-FBEB-E1F1-E941ED22B55D}"/>
              </a:ext>
            </a:extLst>
          </p:cNvPr>
          <p:cNvCxnSpPr>
            <a:cxnSpLocks/>
          </p:cNvCxnSpPr>
          <p:nvPr/>
        </p:nvCxnSpPr>
        <p:spPr>
          <a:xfrm>
            <a:off x="1236619" y="2138873"/>
            <a:ext cx="0" cy="38553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3BF61DE6-5A14-D00A-F090-63C5A3592538}"/>
              </a:ext>
            </a:extLst>
          </p:cNvPr>
          <p:cNvCxnSpPr>
            <a:cxnSpLocks/>
          </p:cNvCxnSpPr>
          <p:nvPr/>
        </p:nvCxnSpPr>
        <p:spPr>
          <a:xfrm>
            <a:off x="1868015" y="2145131"/>
            <a:ext cx="0" cy="385778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19567BFE-9215-8C4C-5E2F-E0003EB2E9B0}"/>
              </a:ext>
            </a:extLst>
          </p:cNvPr>
          <p:cNvCxnSpPr>
            <a:cxnSpLocks/>
          </p:cNvCxnSpPr>
          <p:nvPr/>
        </p:nvCxnSpPr>
        <p:spPr>
          <a:xfrm>
            <a:off x="1888333" y="2145171"/>
            <a:ext cx="1448" cy="38577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D932FC78-3A39-3442-CBBF-378E51774AAE}"/>
              </a:ext>
            </a:extLst>
          </p:cNvPr>
          <p:cNvCxnSpPr>
            <a:cxnSpLocks/>
          </p:cNvCxnSpPr>
          <p:nvPr/>
        </p:nvCxnSpPr>
        <p:spPr>
          <a:xfrm flipH="1">
            <a:off x="1255589" y="2138913"/>
            <a:ext cx="1348" cy="385529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F8F76FAD-3BAC-ECEB-C06D-5092FCF90894}"/>
              </a:ext>
            </a:extLst>
          </p:cNvPr>
          <p:cNvSpPr txBox="1"/>
          <p:nvPr/>
        </p:nvSpPr>
        <p:spPr>
          <a:xfrm>
            <a:off x="1065353" y="1250349"/>
            <a:ext cx="2121983" cy="369332"/>
          </a:xfrm>
          <a:prstGeom prst="rect">
            <a:avLst/>
          </a:prstGeom>
          <a:noFill/>
        </p:spPr>
        <p:txBody>
          <a:bodyPr wrap="square" rtlCol="0">
            <a:spAutoFit/>
          </a:bodyPr>
          <a:lstStyle/>
          <a:p>
            <a:r>
              <a:rPr lang="de-DE" dirty="0"/>
              <a:t>Größenverhältnisse:</a:t>
            </a:r>
          </a:p>
        </p:txBody>
      </p:sp>
      <p:sp>
        <p:nvSpPr>
          <p:cNvPr id="34" name="Textfeld 33">
            <a:extLst>
              <a:ext uri="{FF2B5EF4-FFF2-40B4-BE49-F238E27FC236}">
                <a16:creationId xmlns:a16="http://schemas.microsoft.com/office/drawing/2014/main" id="{3409FD74-B483-7548-0862-E10B4096A7D8}"/>
              </a:ext>
            </a:extLst>
          </p:cNvPr>
          <p:cNvSpPr txBox="1"/>
          <p:nvPr/>
        </p:nvSpPr>
        <p:spPr>
          <a:xfrm>
            <a:off x="-61349" y="3064193"/>
            <a:ext cx="1271840" cy="1477328"/>
          </a:xfrm>
          <a:prstGeom prst="rect">
            <a:avLst/>
          </a:prstGeom>
          <a:noFill/>
        </p:spPr>
        <p:txBody>
          <a:bodyPr wrap="square" rtlCol="0">
            <a:spAutoFit/>
          </a:bodyPr>
          <a:lstStyle/>
          <a:p>
            <a:pPr algn="r"/>
            <a:r>
              <a:rPr lang="de-DE" dirty="0"/>
              <a:t>2 Tiefen- Bohrungen im Abstand von ca. 25</a:t>
            </a:r>
          </a:p>
          <a:p>
            <a:pPr algn="r"/>
            <a:r>
              <a:rPr lang="de-DE" dirty="0"/>
              <a:t>Metern:</a:t>
            </a:r>
          </a:p>
        </p:txBody>
      </p:sp>
      <p:pic>
        <p:nvPicPr>
          <p:cNvPr id="5" name="Video 4">
            <a:hlinkClick r:id="" action="ppaction://media"/>
            <a:extLst>
              <a:ext uri="{FF2B5EF4-FFF2-40B4-BE49-F238E27FC236}">
                <a16:creationId xmlns:a16="http://schemas.microsoft.com/office/drawing/2014/main" id="{15757BA8-6682-E771-6635-BC3C22FFE90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93310" y="1232932"/>
            <a:ext cx="3540040" cy="4720053"/>
          </a:xfrm>
          <a:prstGeom prst="rect">
            <a:avLst/>
          </a:prstGeom>
          <a:ln>
            <a:solidFill>
              <a:schemeClr val="tx1"/>
            </a:solidFill>
          </a:ln>
        </p:spPr>
      </p:pic>
      <p:pic>
        <p:nvPicPr>
          <p:cNvPr id="6" name="Grafik 5" descr="Ein Bild, das drinnen, Holz enthält.&#10;&#10;Automatisch generierte Beschreibung">
            <a:extLst>
              <a:ext uri="{FF2B5EF4-FFF2-40B4-BE49-F238E27FC236}">
                <a16:creationId xmlns:a16="http://schemas.microsoft.com/office/drawing/2014/main" id="{54ACDFB6-3A15-50F2-944B-FEB17985E1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64568" y="0"/>
            <a:ext cx="940465" cy="6858000"/>
          </a:xfrm>
          <a:prstGeom prst="rect">
            <a:avLst/>
          </a:prstGeom>
        </p:spPr>
      </p:pic>
      <p:sp>
        <p:nvSpPr>
          <p:cNvPr id="16" name="Textfeld 15">
            <a:extLst>
              <a:ext uri="{FF2B5EF4-FFF2-40B4-BE49-F238E27FC236}">
                <a16:creationId xmlns:a16="http://schemas.microsoft.com/office/drawing/2014/main" id="{6CE1FA8E-4DB1-5E49-961C-72C7AE3D18EC}"/>
              </a:ext>
            </a:extLst>
          </p:cNvPr>
          <p:cNvSpPr txBox="1"/>
          <p:nvPr/>
        </p:nvSpPr>
        <p:spPr>
          <a:xfrm>
            <a:off x="7827415" y="1154491"/>
            <a:ext cx="3536635" cy="1477328"/>
          </a:xfrm>
          <a:prstGeom prst="rect">
            <a:avLst/>
          </a:prstGeom>
          <a:noFill/>
        </p:spPr>
        <p:txBody>
          <a:bodyPr wrap="square" rtlCol="0">
            <a:spAutoFit/>
          </a:bodyPr>
          <a:lstStyle/>
          <a:p>
            <a:r>
              <a:rPr lang="de-DE" dirty="0"/>
              <a:t>Von jeder Bohrstangenlänge (3 m)</a:t>
            </a:r>
          </a:p>
          <a:p>
            <a:r>
              <a:rPr lang="de-DE" dirty="0"/>
              <a:t>wurde, behördlichen Vorschriften entsprechend, eine Probe genommen. Diese wurden am Straßenrand abgelegt.</a:t>
            </a:r>
          </a:p>
        </p:txBody>
      </p:sp>
      <p:pic>
        <p:nvPicPr>
          <p:cNvPr id="20" name="Grafik 19">
            <a:extLst>
              <a:ext uri="{FF2B5EF4-FFF2-40B4-BE49-F238E27FC236}">
                <a16:creationId xmlns:a16="http://schemas.microsoft.com/office/drawing/2014/main" id="{85372DB7-5514-2AFA-4269-4EFFEA53E8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9397" y="6177391"/>
            <a:ext cx="9189393" cy="680610"/>
          </a:xfrm>
          <a:prstGeom prst="rect">
            <a:avLst/>
          </a:prstGeom>
        </p:spPr>
      </p:pic>
      <p:cxnSp>
        <p:nvCxnSpPr>
          <p:cNvPr id="22" name="Gerade Verbindung mit Pfeil 21">
            <a:extLst>
              <a:ext uri="{FF2B5EF4-FFF2-40B4-BE49-F238E27FC236}">
                <a16:creationId xmlns:a16="http://schemas.microsoft.com/office/drawing/2014/main" id="{2A18C5CC-56DD-98C9-718A-9744882DE682}"/>
              </a:ext>
            </a:extLst>
          </p:cNvPr>
          <p:cNvCxnSpPr/>
          <p:nvPr/>
        </p:nvCxnSpPr>
        <p:spPr>
          <a:xfrm flipH="1">
            <a:off x="1980616" y="4641669"/>
            <a:ext cx="3549327" cy="1915885"/>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17E2DCF3-49C3-C44B-2166-E4364699264F}"/>
              </a:ext>
            </a:extLst>
          </p:cNvPr>
          <p:cNvCxnSpPr>
            <a:cxnSpLocks/>
          </p:cNvCxnSpPr>
          <p:nvPr/>
        </p:nvCxnSpPr>
        <p:spPr>
          <a:xfrm flipV="1">
            <a:off x="8326936" y="5808617"/>
            <a:ext cx="85544" cy="59822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Gerade Verbindung mit Pfeil 34">
            <a:extLst>
              <a:ext uri="{FF2B5EF4-FFF2-40B4-BE49-F238E27FC236}">
                <a16:creationId xmlns:a16="http://schemas.microsoft.com/office/drawing/2014/main" id="{18B274FA-9723-BA30-B8B9-F3B0891487CF}"/>
              </a:ext>
            </a:extLst>
          </p:cNvPr>
          <p:cNvCxnSpPr>
            <a:cxnSpLocks/>
          </p:cNvCxnSpPr>
          <p:nvPr/>
        </p:nvCxnSpPr>
        <p:spPr>
          <a:xfrm>
            <a:off x="10955381" y="4336869"/>
            <a:ext cx="597773" cy="30480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8857D290-A238-C0DD-B775-9EA4A8898842}"/>
              </a:ext>
            </a:extLst>
          </p:cNvPr>
          <p:cNvSpPr txBox="1"/>
          <p:nvPr/>
        </p:nvSpPr>
        <p:spPr>
          <a:xfrm>
            <a:off x="7859106" y="2766117"/>
            <a:ext cx="3392368" cy="3416320"/>
          </a:xfrm>
          <a:prstGeom prst="rect">
            <a:avLst/>
          </a:prstGeom>
          <a:noFill/>
        </p:spPr>
        <p:txBody>
          <a:bodyPr wrap="square" rtlCol="0">
            <a:spAutoFit/>
          </a:bodyPr>
          <a:lstStyle/>
          <a:p>
            <a:r>
              <a:rPr lang="de-DE" dirty="0"/>
              <a:t>Von diesen Proben habe ich jeweils eine kleine Menge abgezweigt und später in gleicher Reihenfolge in kleine Fläschchen gefüllt.</a:t>
            </a:r>
          </a:p>
          <a:p>
            <a:r>
              <a:rPr lang="de-DE" dirty="0"/>
              <a:t>Davon gab es schließlich diesen Wandschmuck im Wohnzimmer.</a:t>
            </a:r>
          </a:p>
          <a:p>
            <a:endParaRPr lang="de-DE" dirty="0"/>
          </a:p>
          <a:p>
            <a:r>
              <a:rPr lang="de-DE" dirty="0"/>
              <a:t>Sehr schön sieht man die unterschiedlichen Farben der Erdschichten.</a:t>
            </a:r>
          </a:p>
          <a:p>
            <a:endParaRPr lang="de-DE" dirty="0"/>
          </a:p>
        </p:txBody>
      </p:sp>
    </p:spTree>
    <p:extLst>
      <p:ext uri="{BB962C8B-B14F-4D97-AF65-F5344CB8AC3E}">
        <p14:creationId xmlns:p14="http://schemas.microsoft.com/office/powerpoint/2010/main" val="377775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0-#ppt_h/2"/>
                                          </p:val>
                                        </p:tav>
                                        <p:tav tm="100000">
                                          <p:val>
                                            <p:strVal val="#ppt_y"/>
                                          </p:val>
                                        </p:tav>
                                      </p:tavLst>
                                    </p:anim>
                                  </p:childTnLst>
                                </p:cTn>
                              </p:par>
                              <p:par>
                                <p:cTn id="39" presetID="2" presetClass="entr" presetSubtype="1"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500" fill="hold"/>
                                        <p:tgtEl>
                                          <p:spTgt spid="30"/>
                                        </p:tgtEl>
                                        <p:attrNameLst>
                                          <p:attrName>ppt_x</p:attrName>
                                        </p:attrNameLst>
                                      </p:cBhvr>
                                      <p:tavLst>
                                        <p:tav tm="0">
                                          <p:val>
                                            <p:strVal val="#ppt_x"/>
                                          </p:val>
                                        </p:tav>
                                        <p:tav tm="100000">
                                          <p:val>
                                            <p:strVal val="#ppt_x"/>
                                          </p:val>
                                        </p:tav>
                                      </p:tavLst>
                                    </p:anim>
                                    <p:anim calcmode="lin" valueType="num">
                                      <p:cBhvr additive="base">
                                        <p:cTn id="42"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2" presetClass="entr" presetSubtype="8"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additive="base">
                                        <p:cTn id="57" dur="500" fill="hold"/>
                                        <p:tgtEl>
                                          <p:spTgt spid="32"/>
                                        </p:tgtEl>
                                        <p:attrNameLst>
                                          <p:attrName>ppt_x</p:attrName>
                                        </p:attrNameLst>
                                      </p:cBhvr>
                                      <p:tavLst>
                                        <p:tav tm="0">
                                          <p:val>
                                            <p:strVal val="0-#ppt_w/2"/>
                                          </p:val>
                                        </p:tav>
                                        <p:tav tm="100000">
                                          <p:val>
                                            <p:strVal val="#ppt_x"/>
                                          </p:val>
                                        </p:tav>
                                      </p:tavLst>
                                    </p:anim>
                                    <p:anim calcmode="lin" valueType="num">
                                      <p:cBhvr additive="base">
                                        <p:cTn id="5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additive="base">
                                        <p:cTn id="73" dur="500" fill="hold"/>
                                        <p:tgtEl>
                                          <p:spTgt spid="4"/>
                                        </p:tgtEl>
                                        <p:attrNameLst>
                                          <p:attrName>ppt_x</p:attrName>
                                        </p:attrNameLst>
                                      </p:cBhvr>
                                      <p:tavLst>
                                        <p:tav tm="0">
                                          <p:val>
                                            <p:strVal val="0-#ppt_w/2"/>
                                          </p:val>
                                        </p:tav>
                                        <p:tav tm="100000">
                                          <p:val>
                                            <p:strVal val="#ppt_x"/>
                                          </p:val>
                                        </p:tav>
                                      </p:tavLst>
                                    </p:anim>
                                    <p:anim calcmode="lin" valueType="num">
                                      <p:cBhvr additive="base">
                                        <p:cTn id="7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nodeType="click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additive="base">
                                        <p:cTn id="79" dur="500" fill="hold"/>
                                        <p:tgtEl>
                                          <p:spTgt spid="23"/>
                                        </p:tgtEl>
                                        <p:attrNameLst>
                                          <p:attrName>ppt_x</p:attrName>
                                        </p:attrNameLst>
                                      </p:cBhvr>
                                      <p:tavLst>
                                        <p:tav tm="0">
                                          <p:val>
                                            <p:strVal val="1+#ppt_w/2"/>
                                          </p:val>
                                        </p:tav>
                                        <p:tav tm="100000">
                                          <p:val>
                                            <p:strVal val="#ppt_x"/>
                                          </p:val>
                                        </p:tav>
                                      </p:tavLst>
                                    </p:anim>
                                    <p:anim calcmode="lin" valueType="num">
                                      <p:cBhvr additive="base">
                                        <p:cTn id="80" dur="500" fill="hold"/>
                                        <p:tgtEl>
                                          <p:spTgt spid="23"/>
                                        </p:tgtEl>
                                        <p:attrNameLst>
                                          <p:attrName>ppt_y</p:attrName>
                                        </p:attrNameLst>
                                      </p:cBhvr>
                                      <p:tavLst>
                                        <p:tav tm="0">
                                          <p:val>
                                            <p:strVal val="#ppt_y"/>
                                          </p:val>
                                        </p:tav>
                                        <p:tav tm="100000">
                                          <p:val>
                                            <p:strVal val="#ppt_y"/>
                                          </p:val>
                                        </p:tav>
                                      </p:tavLst>
                                    </p:anim>
                                  </p:childTnLst>
                                </p:cTn>
                              </p:par>
                              <p:par>
                                <p:cTn id="81" presetID="2" presetClass="entr" presetSubtype="2" fill="hold" grpId="0" nodeType="withEffect">
                                  <p:stCondLst>
                                    <p:cond delay="0"/>
                                  </p:stCondLst>
                                  <p:childTnLst>
                                    <p:set>
                                      <p:cBhvr>
                                        <p:cTn id="82" dur="1" fill="hold">
                                          <p:stCondLst>
                                            <p:cond delay="0"/>
                                          </p:stCondLst>
                                        </p:cTn>
                                        <p:tgtEl>
                                          <p:spTgt spid="14"/>
                                        </p:tgtEl>
                                        <p:attrNameLst>
                                          <p:attrName>style.visibility</p:attrName>
                                        </p:attrNameLst>
                                      </p:cBhvr>
                                      <p:to>
                                        <p:strVal val="visible"/>
                                      </p:to>
                                    </p:set>
                                    <p:anim calcmode="lin" valueType="num">
                                      <p:cBhvr additive="base">
                                        <p:cTn id="83" dur="500" fill="hold"/>
                                        <p:tgtEl>
                                          <p:spTgt spid="14"/>
                                        </p:tgtEl>
                                        <p:attrNameLst>
                                          <p:attrName>ppt_x</p:attrName>
                                        </p:attrNameLst>
                                      </p:cBhvr>
                                      <p:tavLst>
                                        <p:tav tm="0">
                                          <p:val>
                                            <p:strVal val="1+#ppt_w/2"/>
                                          </p:val>
                                        </p:tav>
                                        <p:tav tm="100000">
                                          <p:val>
                                            <p:strVal val="#ppt_x"/>
                                          </p:val>
                                        </p:tav>
                                      </p:tavLst>
                                    </p:anim>
                                    <p:anim calcmode="lin" valueType="num">
                                      <p:cBhvr additive="base">
                                        <p:cTn id="84" dur="500" fill="hold"/>
                                        <p:tgtEl>
                                          <p:spTgt spid="14"/>
                                        </p:tgtEl>
                                        <p:attrNameLst>
                                          <p:attrName>ppt_y</p:attrName>
                                        </p:attrNameLst>
                                      </p:cBhvr>
                                      <p:tavLst>
                                        <p:tav tm="0">
                                          <p:val>
                                            <p:strVal val="#ppt_y"/>
                                          </p:val>
                                        </p:tav>
                                        <p:tav tm="100000">
                                          <p:val>
                                            <p:strVal val="#ppt_y"/>
                                          </p:val>
                                        </p:tav>
                                      </p:tavLst>
                                    </p:anim>
                                  </p:childTnLst>
                                </p:cTn>
                              </p:par>
                              <p:par>
                                <p:cTn id="85" presetID="2" presetClass="entr" presetSubtype="2" fill="hold" nodeType="withEffect">
                                  <p:stCondLst>
                                    <p:cond delay="0"/>
                                  </p:stCondLst>
                                  <p:childTnLst>
                                    <p:set>
                                      <p:cBhvr>
                                        <p:cTn id="86" dur="1" fill="hold">
                                          <p:stCondLst>
                                            <p:cond delay="0"/>
                                          </p:stCondLst>
                                        </p:cTn>
                                        <p:tgtEl>
                                          <p:spTgt spid="35"/>
                                        </p:tgtEl>
                                        <p:attrNameLst>
                                          <p:attrName>style.visibility</p:attrName>
                                        </p:attrNameLst>
                                      </p:cBhvr>
                                      <p:to>
                                        <p:strVal val="visible"/>
                                      </p:to>
                                    </p:set>
                                    <p:anim calcmode="lin" valueType="num">
                                      <p:cBhvr additive="base">
                                        <p:cTn id="87" dur="500" fill="hold"/>
                                        <p:tgtEl>
                                          <p:spTgt spid="35"/>
                                        </p:tgtEl>
                                        <p:attrNameLst>
                                          <p:attrName>ppt_x</p:attrName>
                                        </p:attrNameLst>
                                      </p:cBhvr>
                                      <p:tavLst>
                                        <p:tav tm="0">
                                          <p:val>
                                            <p:strVal val="1+#ppt_w/2"/>
                                          </p:val>
                                        </p:tav>
                                        <p:tav tm="100000">
                                          <p:val>
                                            <p:strVal val="#ppt_x"/>
                                          </p:val>
                                        </p:tav>
                                      </p:tavLst>
                                    </p:anim>
                                    <p:anim calcmode="lin" valueType="num">
                                      <p:cBhvr additive="base">
                                        <p:cTn id="88" dur="500" fill="hold"/>
                                        <p:tgtEl>
                                          <p:spTgt spid="35"/>
                                        </p:tgtEl>
                                        <p:attrNameLst>
                                          <p:attrName>ppt_y</p:attrName>
                                        </p:attrNameLst>
                                      </p:cBhvr>
                                      <p:tavLst>
                                        <p:tav tm="0">
                                          <p:val>
                                            <p:strVal val="#ppt_y"/>
                                          </p:val>
                                        </p:tav>
                                        <p:tav tm="100000">
                                          <p:val>
                                            <p:strVal val="#ppt_y"/>
                                          </p:val>
                                        </p:tav>
                                      </p:tavLst>
                                    </p:anim>
                                  </p:childTnLst>
                                </p:cTn>
                              </p:par>
                              <p:par>
                                <p:cTn id="89" presetID="2" presetClass="entr" presetSubtype="2" fill="hold" nodeType="withEffect">
                                  <p:stCondLst>
                                    <p:cond delay="0"/>
                                  </p:stCondLst>
                                  <p:childTnLst>
                                    <p:set>
                                      <p:cBhvr>
                                        <p:cTn id="90" dur="1" fill="hold">
                                          <p:stCondLst>
                                            <p:cond delay="0"/>
                                          </p:stCondLst>
                                        </p:cTn>
                                        <p:tgtEl>
                                          <p:spTgt spid="6"/>
                                        </p:tgtEl>
                                        <p:attrNameLst>
                                          <p:attrName>style.visibility</p:attrName>
                                        </p:attrNameLst>
                                      </p:cBhvr>
                                      <p:to>
                                        <p:strVal val="visible"/>
                                      </p:to>
                                    </p:set>
                                    <p:anim calcmode="lin" valueType="num">
                                      <p:cBhvr additive="base">
                                        <p:cTn id="91" dur="500" fill="hold"/>
                                        <p:tgtEl>
                                          <p:spTgt spid="6"/>
                                        </p:tgtEl>
                                        <p:attrNameLst>
                                          <p:attrName>ppt_x</p:attrName>
                                        </p:attrNameLst>
                                      </p:cBhvr>
                                      <p:tavLst>
                                        <p:tav tm="0">
                                          <p:val>
                                            <p:strVal val="1+#ppt_w/2"/>
                                          </p:val>
                                        </p:tav>
                                        <p:tav tm="100000">
                                          <p:val>
                                            <p:strVal val="#ppt_x"/>
                                          </p:val>
                                        </p:tav>
                                      </p:tavLst>
                                    </p:anim>
                                    <p:anim calcmode="lin" valueType="num">
                                      <p:cBhvr additive="base">
                                        <p:cTn id="9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mediacall" presetSubtype="0" fill="hold" nodeType="clickEffect">
                                  <p:stCondLst>
                                    <p:cond delay="0"/>
                                  </p:stCondLst>
                                  <p:childTnLst>
                                    <p:cmd type="call" cmd="togglePause">
                                      <p:cBhvr>
                                        <p:cTn id="9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97" repeatCount="indefinite" fill="hold" display="0">
                  <p:stCondLst>
                    <p:cond delay="indefinite"/>
                  </p:stCondLst>
                </p:cTn>
                <p:tgtEl>
                  <p:spTgt spid="5"/>
                </p:tgtEl>
              </p:cMediaNode>
            </p:video>
          </p:childTnLst>
        </p:cTn>
      </p:par>
    </p:tnLst>
    <p:bldLst>
      <p:bldP spid="4" grpId="0"/>
      <p:bldP spid="11" grpId="0"/>
      <p:bldP spid="26" grpId="0"/>
      <p:bldP spid="32" grpId="0"/>
      <p:bldP spid="34" grpId="0"/>
      <p:bldP spid="16"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A7AC18F-BBDF-6538-CDCF-6767FAC2D1A4}"/>
              </a:ext>
            </a:extLst>
          </p:cNvPr>
          <p:cNvPicPr>
            <a:picLocks noChangeAspect="1"/>
          </p:cNvPicPr>
          <p:nvPr/>
        </p:nvPicPr>
        <p:blipFill>
          <a:blip r:embed="rId2"/>
          <a:stretch>
            <a:fillRect/>
          </a:stretch>
        </p:blipFill>
        <p:spPr>
          <a:xfrm>
            <a:off x="3181305" y="2886810"/>
            <a:ext cx="5467852" cy="3406672"/>
          </a:xfrm>
          <a:prstGeom prst="rect">
            <a:avLst/>
          </a:prstGeom>
          <a:ln w="22225">
            <a:solidFill>
              <a:schemeClr val="tx1"/>
            </a:solidFill>
          </a:ln>
        </p:spPr>
      </p:pic>
      <p:sp>
        <p:nvSpPr>
          <p:cNvPr id="19" name="Textfeld 18">
            <a:extLst>
              <a:ext uri="{FF2B5EF4-FFF2-40B4-BE49-F238E27FC236}">
                <a16:creationId xmlns:a16="http://schemas.microsoft.com/office/drawing/2014/main" id="{637DA1CC-B373-29A9-A5FB-94BDA9F65B9C}"/>
              </a:ext>
            </a:extLst>
          </p:cNvPr>
          <p:cNvSpPr txBox="1"/>
          <p:nvPr/>
        </p:nvSpPr>
        <p:spPr>
          <a:xfrm>
            <a:off x="0" y="6912"/>
            <a:ext cx="12191999" cy="369332"/>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Diagramm „Alles“ </a:t>
            </a:r>
          </a:p>
        </p:txBody>
      </p:sp>
      <p:cxnSp>
        <p:nvCxnSpPr>
          <p:cNvPr id="12" name="Gerade Verbindung mit Pfeil 11">
            <a:extLst>
              <a:ext uri="{FF2B5EF4-FFF2-40B4-BE49-F238E27FC236}">
                <a16:creationId xmlns:a16="http://schemas.microsoft.com/office/drawing/2014/main" id="{8B524C83-969F-DF41-23ED-60A31335A8B7}"/>
              </a:ext>
            </a:extLst>
          </p:cNvPr>
          <p:cNvCxnSpPr>
            <a:cxnSpLocks/>
          </p:cNvCxnSpPr>
          <p:nvPr/>
        </p:nvCxnSpPr>
        <p:spPr>
          <a:xfrm>
            <a:off x="3206844" y="1301082"/>
            <a:ext cx="1379836" cy="425498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feld 3">
            <a:extLst>
              <a:ext uri="{FF2B5EF4-FFF2-40B4-BE49-F238E27FC236}">
                <a16:creationId xmlns:a16="http://schemas.microsoft.com/office/drawing/2014/main" id="{6A3C9D72-E29F-DE95-81AB-87421480075E}"/>
              </a:ext>
            </a:extLst>
          </p:cNvPr>
          <p:cNvSpPr txBox="1"/>
          <p:nvPr/>
        </p:nvSpPr>
        <p:spPr>
          <a:xfrm>
            <a:off x="1905848" y="383759"/>
            <a:ext cx="8018766" cy="584775"/>
          </a:xfrm>
          <a:prstGeom prst="rect">
            <a:avLst/>
          </a:prstGeom>
          <a:noFill/>
        </p:spPr>
        <p:txBody>
          <a:bodyPr wrap="square" rtlCol="0">
            <a:spAutoFit/>
          </a:bodyPr>
          <a:lstStyle/>
          <a:p>
            <a:pPr algn="ctr"/>
            <a:r>
              <a:rPr lang="de-DE" sz="1600" dirty="0"/>
              <a:t>Im Rahmen dieser Untersuchungen sind in der Lüftungslogger-Excelmappe zwei interessante Neuerungen entwickelt worden, die ich hier vorstellen möchte:</a:t>
            </a:r>
          </a:p>
        </p:txBody>
      </p:sp>
      <p:sp>
        <p:nvSpPr>
          <p:cNvPr id="13" name="Textfeld 12">
            <a:extLst>
              <a:ext uri="{FF2B5EF4-FFF2-40B4-BE49-F238E27FC236}">
                <a16:creationId xmlns:a16="http://schemas.microsoft.com/office/drawing/2014/main" id="{10BB7AA1-168A-A45A-8DA5-3F7C210B4793}"/>
              </a:ext>
            </a:extLst>
          </p:cNvPr>
          <p:cNvSpPr txBox="1"/>
          <p:nvPr/>
        </p:nvSpPr>
        <p:spPr>
          <a:xfrm>
            <a:off x="1128129" y="984596"/>
            <a:ext cx="4157429" cy="307777"/>
          </a:xfrm>
          <a:prstGeom prst="rect">
            <a:avLst/>
          </a:prstGeom>
          <a:noFill/>
        </p:spPr>
        <p:txBody>
          <a:bodyPr wrap="square" rtlCol="0">
            <a:spAutoFit/>
          </a:bodyPr>
          <a:lstStyle/>
          <a:p>
            <a:pPr algn="ctr"/>
            <a:r>
              <a:rPr lang="de-DE" sz="1400" b="1" dirty="0">
                <a:solidFill>
                  <a:srgbClr val="FF0000"/>
                </a:solidFill>
              </a:rPr>
              <a:t>1.) </a:t>
            </a:r>
            <a:r>
              <a:rPr lang="de-DE" sz="1400" dirty="0"/>
              <a:t>Die bereits vorgestellte Analyse „</a:t>
            </a:r>
            <a:r>
              <a:rPr lang="de-DE" sz="1400" b="1" dirty="0"/>
              <a:t>Steigt </a:t>
            </a:r>
            <a:r>
              <a:rPr lang="de-DE" sz="1400" b="1" dirty="0" err="1"/>
              <a:t>T3</a:t>
            </a:r>
            <a:r>
              <a:rPr lang="de-DE" sz="1400" b="1" dirty="0"/>
              <a:t>?</a:t>
            </a:r>
            <a:r>
              <a:rPr lang="de-DE" sz="1400" dirty="0"/>
              <a:t>“ :</a:t>
            </a:r>
            <a:endParaRPr lang="de-DE" dirty="0"/>
          </a:p>
        </p:txBody>
      </p:sp>
      <p:sp>
        <p:nvSpPr>
          <p:cNvPr id="14" name="Textfeld 13">
            <a:extLst>
              <a:ext uri="{FF2B5EF4-FFF2-40B4-BE49-F238E27FC236}">
                <a16:creationId xmlns:a16="http://schemas.microsoft.com/office/drawing/2014/main" id="{B8C0553A-B92D-74D1-CC55-3AEEF94E60C4}"/>
              </a:ext>
            </a:extLst>
          </p:cNvPr>
          <p:cNvSpPr txBox="1"/>
          <p:nvPr/>
        </p:nvSpPr>
        <p:spPr>
          <a:xfrm>
            <a:off x="207694" y="1712059"/>
            <a:ext cx="4474236" cy="307777"/>
          </a:xfrm>
          <a:prstGeom prst="rect">
            <a:avLst/>
          </a:prstGeom>
          <a:noFill/>
        </p:spPr>
        <p:txBody>
          <a:bodyPr wrap="square" rtlCol="0">
            <a:spAutoFit/>
          </a:bodyPr>
          <a:lstStyle/>
          <a:p>
            <a:pPr algn="ctr"/>
            <a:r>
              <a:rPr lang="de-DE" sz="1400" b="1" dirty="0">
                <a:solidFill>
                  <a:srgbClr val="FF0000"/>
                </a:solidFill>
              </a:rPr>
              <a:t>2.) </a:t>
            </a:r>
            <a:r>
              <a:rPr lang="de-DE" sz="1400" dirty="0"/>
              <a:t>Die Befehlsbox „</a:t>
            </a:r>
            <a:r>
              <a:rPr lang="de-DE" sz="1400" b="1" dirty="0"/>
              <a:t>Linien</a:t>
            </a:r>
            <a:r>
              <a:rPr lang="de-DE" sz="1400" dirty="0"/>
              <a:t>“ </a:t>
            </a:r>
            <a:endParaRPr lang="de-DE" dirty="0"/>
          </a:p>
        </p:txBody>
      </p:sp>
      <p:cxnSp>
        <p:nvCxnSpPr>
          <p:cNvPr id="21" name="Gerade Verbindung mit Pfeil 20">
            <a:extLst>
              <a:ext uri="{FF2B5EF4-FFF2-40B4-BE49-F238E27FC236}">
                <a16:creationId xmlns:a16="http://schemas.microsoft.com/office/drawing/2014/main" id="{84127C3A-E3AB-72D7-5319-49BE11B9C2AE}"/>
              </a:ext>
            </a:extLst>
          </p:cNvPr>
          <p:cNvCxnSpPr>
            <a:cxnSpLocks/>
            <a:stCxn id="14" idx="2"/>
          </p:cNvCxnSpPr>
          <p:nvPr/>
        </p:nvCxnSpPr>
        <p:spPr>
          <a:xfrm>
            <a:off x="2444812" y="2019836"/>
            <a:ext cx="4922095" cy="411806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id="{A3C18003-8C6A-D28E-BF18-AA16A420DD75}"/>
              </a:ext>
            </a:extLst>
          </p:cNvPr>
          <p:cNvCxnSpPr>
            <a:cxnSpLocks/>
          </p:cNvCxnSpPr>
          <p:nvPr/>
        </p:nvCxnSpPr>
        <p:spPr>
          <a:xfrm flipV="1">
            <a:off x="4586680" y="3707935"/>
            <a:ext cx="3519973" cy="184813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feld 4">
            <a:extLst>
              <a:ext uri="{FF2B5EF4-FFF2-40B4-BE49-F238E27FC236}">
                <a16:creationId xmlns:a16="http://schemas.microsoft.com/office/drawing/2014/main" id="{4460D6F0-F02B-4B9D-41AD-20345768394E}"/>
              </a:ext>
            </a:extLst>
          </p:cNvPr>
          <p:cNvSpPr txBox="1"/>
          <p:nvPr/>
        </p:nvSpPr>
        <p:spPr>
          <a:xfrm>
            <a:off x="5007428" y="998509"/>
            <a:ext cx="7167153" cy="307777"/>
          </a:xfrm>
          <a:prstGeom prst="rect">
            <a:avLst/>
          </a:prstGeom>
          <a:noFill/>
        </p:spPr>
        <p:txBody>
          <a:bodyPr wrap="square" rtlCol="0">
            <a:spAutoFit/>
          </a:bodyPr>
          <a:lstStyle/>
          <a:p>
            <a:pPr algn="ctr"/>
            <a:r>
              <a:rPr lang="de-DE" sz="1400" dirty="0">
                <a:cs typeface="Arial" panose="020B0604020202020204" pitchFamily="34" charset="0"/>
              </a:rPr>
              <a:t>Im Blatt „Bericht“ werden für die Analyse „Steigt </a:t>
            </a:r>
            <a:r>
              <a:rPr lang="de-DE" sz="1400" dirty="0" err="1">
                <a:cs typeface="Arial" panose="020B0604020202020204" pitchFamily="34" charset="0"/>
              </a:rPr>
              <a:t>T3</a:t>
            </a:r>
            <a:r>
              <a:rPr lang="de-DE" sz="1400" dirty="0">
                <a:cs typeface="Arial" panose="020B0604020202020204" pitchFamily="34" charset="0"/>
              </a:rPr>
              <a:t>?“ die Vorgabe und das Ergebnis angegeben.</a:t>
            </a:r>
          </a:p>
        </p:txBody>
      </p:sp>
      <p:pic>
        <p:nvPicPr>
          <p:cNvPr id="6" name="Grafik 5">
            <a:extLst>
              <a:ext uri="{FF2B5EF4-FFF2-40B4-BE49-F238E27FC236}">
                <a16:creationId xmlns:a16="http://schemas.microsoft.com/office/drawing/2014/main" id="{E204B76C-F1FE-9619-EC9D-84B1EE8DE0A5}"/>
              </a:ext>
            </a:extLst>
          </p:cNvPr>
          <p:cNvPicPr>
            <a:picLocks noChangeAspect="1"/>
          </p:cNvPicPr>
          <p:nvPr/>
        </p:nvPicPr>
        <p:blipFill>
          <a:blip r:embed="rId3"/>
          <a:stretch>
            <a:fillRect/>
          </a:stretch>
        </p:blipFill>
        <p:spPr>
          <a:xfrm>
            <a:off x="5751773" y="1365660"/>
            <a:ext cx="5678461" cy="642427"/>
          </a:xfrm>
          <a:prstGeom prst="rect">
            <a:avLst/>
          </a:prstGeom>
          <a:ln>
            <a:solidFill>
              <a:schemeClr val="tx1"/>
            </a:solidFill>
          </a:ln>
        </p:spPr>
      </p:pic>
      <p:sp>
        <p:nvSpPr>
          <p:cNvPr id="2" name="Textfeld 1">
            <a:extLst>
              <a:ext uri="{FF2B5EF4-FFF2-40B4-BE49-F238E27FC236}">
                <a16:creationId xmlns:a16="http://schemas.microsoft.com/office/drawing/2014/main" id="{D3423C3F-8C02-BE11-A0E7-9D684353410C}"/>
              </a:ext>
            </a:extLst>
          </p:cNvPr>
          <p:cNvSpPr txBox="1"/>
          <p:nvPr/>
        </p:nvSpPr>
        <p:spPr>
          <a:xfrm>
            <a:off x="992388" y="2390074"/>
            <a:ext cx="4474236" cy="307777"/>
          </a:xfrm>
          <a:prstGeom prst="rect">
            <a:avLst/>
          </a:prstGeom>
          <a:noFill/>
        </p:spPr>
        <p:txBody>
          <a:bodyPr wrap="square" rtlCol="0">
            <a:spAutoFit/>
          </a:bodyPr>
          <a:lstStyle/>
          <a:p>
            <a:pPr algn="ctr"/>
            <a:r>
              <a:rPr lang="de-DE" sz="1400" b="1" dirty="0">
                <a:solidFill>
                  <a:srgbClr val="FF0000"/>
                </a:solidFill>
              </a:rPr>
              <a:t>3.) </a:t>
            </a:r>
            <a:r>
              <a:rPr lang="de-DE" sz="1400" dirty="0"/>
              <a:t>Verlinkung der Marken zu der Messdatenzeile</a:t>
            </a:r>
            <a:endParaRPr lang="de-DE" dirty="0"/>
          </a:p>
        </p:txBody>
      </p:sp>
      <p:cxnSp>
        <p:nvCxnSpPr>
          <p:cNvPr id="7" name="Gerade Verbindung mit Pfeil 6">
            <a:extLst>
              <a:ext uri="{FF2B5EF4-FFF2-40B4-BE49-F238E27FC236}">
                <a16:creationId xmlns:a16="http://schemas.microsoft.com/office/drawing/2014/main" id="{C16964AE-5668-714E-7447-7931A4C4004A}"/>
              </a:ext>
            </a:extLst>
          </p:cNvPr>
          <p:cNvCxnSpPr>
            <a:cxnSpLocks/>
          </p:cNvCxnSpPr>
          <p:nvPr/>
        </p:nvCxnSpPr>
        <p:spPr>
          <a:xfrm>
            <a:off x="2546380" y="2665587"/>
            <a:ext cx="2739178" cy="289048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225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par>
                                <p:cTn id="17" presetID="3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1000" fill="hold"/>
                                        <p:tgtEl>
                                          <p:spTgt spid="22"/>
                                        </p:tgtEl>
                                        <p:attrNameLst>
                                          <p:attrName>ppt_w</p:attrName>
                                        </p:attrNameLst>
                                      </p:cBhvr>
                                      <p:tavLst>
                                        <p:tav tm="0">
                                          <p:val>
                                            <p:fltVal val="0"/>
                                          </p:val>
                                        </p:tav>
                                        <p:tav tm="100000">
                                          <p:val>
                                            <p:strVal val="#ppt_w"/>
                                          </p:val>
                                        </p:tav>
                                      </p:tavLst>
                                    </p:anim>
                                    <p:anim calcmode="lin" valueType="num">
                                      <p:cBhvr>
                                        <p:cTn id="20" dur="1000" fill="hold"/>
                                        <p:tgtEl>
                                          <p:spTgt spid="22"/>
                                        </p:tgtEl>
                                        <p:attrNameLst>
                                          <p:attrName>ppt_h</p:attrName>
                                        </p:attrNameLst>
                                      </p:cBhvr>
                                      <p:tavLst>
                                        <p:tav tm="0">
                                          <p:val>
                                            <p:fltVal val="0"/>
                                          </p:val>
                                        </p:tav>
                                        <p:tav tm="100000">
                                          <p:val>
                                            <p:strVal val="#ppt_h"/>
                                          </p:val>
                                        </p:tav>
                                      </p:tavLst>
                                    </p:anim>
                                    <p:anim calcmode="lin" valueType="num">
                                      <p:cBhvr>
                                        <p:cTn id="21" dur="1000" fill="hold"/>
                                        <p:tgtEl>
                                          <p:spTgt spid="22"/>
                                        </p:tgtEl>
                                        <p:attrNameLst>
                                          <p:attrName>style.rotation</p:attrName>
                                        </p:attrNameLst>
                                      </p:cBhvr>
                                      <p:tavLst>
                                        <p:tav tm="0">
                                          <p:val>
                                            <p:fltVal val="90"/>
                                          </p:val>
                                        </p:tav>
                                        <p:tav tm="100000">
                                          <p:val>
                                            <p:fltVal val="0"/>
                                          </p:val>
                                        </p:tav>
                                      </p:tavLst>
                                    </p:anim>
                                    <p:animEffect transition="in" filter="fade">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1+#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1+#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0-#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0-#ppt_w/2"/>
                                          </p:val>
                                        </p:tav>
                                        <p:tav tm="100000">
                                          <p:val>
                                            <p:strVal val="#ppt_x"/>
                                          </p:val>
                                        </p:tav>
                                      </p:tavLst>
                                    </p:anim>
                                    <p:anim calcmode="lin" valueType="num">
                                      <p:cBhvr additive="base">
                                        <p:cTn id="4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0-#ppt_w/2"/>
                                          </p:val>
                                        </p:tav>
                                        <p:tav tm="100000">
                                          <p:val>
                                            <p:strVal val="#ppt_x"/>
                                          </p:val>
                                        </p:tav>
                                      </p:tavLst>
                                    </p:anim>
                                    <p:anim calcmode="lin" valueType="num">
                                      <p:cBhvr additive="base">
                                        <p:cTn id="48" dur="500" fill="hold"/>
                                        <p:tgtEl>
                                          <p:spTgt spid="2"/>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0-#ppt_w/2"/>
                                          </p:val>
                                        </p:tav>
                                        <p:tav tm="100000">
                                          <p:val>
                                            <p:strVal val="#ppt_x"/>
                                          </p:val>
                                        </p:tav>
                                      </p:tavLst>
                                    </p:anim>
                                    <p:anim calcmode="lin" valueType="num">
                                      <p:cBhvr additive="base">
                                        <p:cTn id="5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5"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fik 27">
            <a:extLst>
              <a:ext uri="{FF2B5EF4-FFF2-40B4-BE49-F238E27FC236}">
                <a16:creationId xmlns:a16="http://schemas.microsoft.com/office/drawing/2014/main" id="{2FB31633-B137-C875-D5F8-C902E60A035F}"/>
              </a:ext>
            </a:extLst>
          </p:cNvPr>
          <p:cNvPicPr>
            <a:picLocks noChangeAspect="1"/>
          </p:cNvPicPr>
          <p:nvPr/>
        </p:nvPicPr>
        <p:blipFill>
          <a:blip r:embed="rId2"/>
          <a:stretch>
            <a:fillRect/>
          </a:stretch>
        </p:blipFill>
        <p:spPr>
          <a:xfrm>
            <a:off x="253487" y="1483507"/>
            <a:ext cx="3713675" cy="4903338"/>
          </a:xfrm>
          <a:prstGeom prst="rect">
            <a:avLst/>
          </a:prstGeom>
        </p:spPr>
      </p:pic>
      <p:pic>
        <p:nvPicPr>
          <p:cNvPr id="26" name="Grafik 25">
            <a:extLst>
              <a:ext uri="{FF2B5EF4-FFF2-40B4-BE49-F238E27FC236}">
                <a16:creationId xmlns:a16="http://schemas.microsoft.com/office/drawing/2014/main" id="{B079D603-076E-69FE-55FC-295D33471D0E}"/>
              </a:ext>
            </a:extLst>
          </p:cNvPr>
          <p:cNvPicPr>
            <a:picLocks noChangeAspect="1"/>
          </p:cNvPicPr>
          <p:nvPr/>
        </p:nvPicPr>
        <p:blipFill>
          <a:blip r:embed="rId3"/>
          <a:stretch>
            <a:fillRect/>
          </a:stretch>
        </p:blipFill>
        <p:spPr>
          <a:xfrm>
            <a:off x="3895724" y="1334596"/>
            <a:ext cx="8296275" cy="5201159"/>
          </a:xfrm>
          <a:prstGeom prst="rect">
            <a:avLst/>
          </a:prstGeom>
        </p:spPr>
      </p:pic>
      <p:sp>
        <p:nvSpPr>
          <p:cNvPr id="19" name="Textfeld 18">
            <a:extLst>
              <a:ext uri="{FF2B5EF4-FFF2-40B4-BE49-F238E27FC236}">
                <a16:creationId xmlns:a16="http://schemas.microsoft.com/office/drawing/2014/main" id="{637DA1CC-B373-29A9-A5FB-94BDA9F65B9C}"/>
              </a:ext>
            </a:extLst>
          </p:cNvPr>
          <p:cNvSpPr txBox="1"/>
          <p:nvPr/>
        </p:nvSpPr>
        <p:spPr>
          <a:xfrm>
            <a:off x="0" y="67875"/>
            <a:ext cx="12191999" cy="369332"/>
          </a:xfrm>
          <a:prstGeom prst="rect">
            <a:avLst/>
          </a:prstGeom>
          <a:noFill/>
        </p:spPr>
        <p:txBody>
          <a:bodyPr wrap="square" rtlCol="0">
            <a:spAutoFit/>
          </a:bodyPr>
          <a:lstStyle/>
          <a:p>
            <a:pPr algn="ctr"/>
            <a:r>
              <a:rPr lang="de-DE" sz="1800" dirty="0">
                <a:latin typeface="Arial" panose="020B0604020202020204" pitchFamily="34" charset="0"/>
                <a:cs typeface="Arial" panose="020B0604020202020204" pitchFamily="34" charset="0"/>
              </a:rPr>
              <a:t>2.) </a:t>
            </a:r>
            <a:r>
              <a:rPr lang="de-DE" sz="1800" dirty="0">
                <a:solidFill>
                  <a:srgbClr val="FF0000"/>
                </a:solidFill>
                <a:latin typeface="Arial" panose="020B0604020202020204" pitchFamily="34" charset="0"/>
                <a:cs typeface="Arial" panose="020B0604020202020204" pitchFamily="34" charset="0"/>
              </a:rPr>
              <a:t>Neu:</a:t>
            </a:r>
            <a:r>
              <a:rPr lang="de-DE" sz="1800" dirty="0">
                <a:latin typeface="Arial" panose="020B0604020202020204" pitchFamily="34" charset="0"/>
                <a:cs typeface="Arial" panose="020B0604020202020204" pitchFamily="34" charset="0"/>
              </a:rPr>
              <a:t> Die Befehlsbox „</a:t>
            </a:r>
            <a:r>
              <a:rPr lang="de-DE" sz="1800" b="1" dirty="0">
                <a:latin typeface="Arial" panose="020B0604020202020204" pitchFamily="34" charset="0"/>
                <a:cs typeface="Arial" panose="020B0604020202020204" pitchFamily="34" charset="0"/>
              </a:rPr>
              <a:t>Linien</a:t>
            </a:r>
            <a:r>
              <a:rPr lang="de-DE" sz="1800" dirty="0">
                <a:latin typeface="Arial" panose="020B0604020202020204" pitchFamily="34" charset="0"/>
                <a:cs typeface="Arial" panose="020B0604020202020204" pitchFamily="34" charset="0"/>
              </a:rPr>
              <a:t>“ im Diagramm „Alles“</a:t>
            </a:r>
            <a:endParaRPr lang="de-DE" b="1" dirty="0">
              <a:latin typeface="Arial" panose="020B0604020202020204" pitchFamily="34" charset="0"/>
              <a:cs typeface="Arial" panose="020B0604020202020204" pitchFamily="34" charset="0"/>
            </a:endParaRPr>
          </a:p>
        </p:txBody>
      </p:sp>
      <p:cxnSp>
        <p:nvCxnSpPr>
          <p:cNvPr id="12" name="Gerade Verbindung mit Pfeil 11">
            <a:extLst>
              <a:ext uri="{FF2B5EF4-FFF2-40B4-BE49-F238E27FC236}">
                <a16:creationId xmlns:a16="http://schemas.microsoft.com/office/drawing/2014/main" id="{8B524C83-969F-DF41-23ED-60A31335A8B7}"/>
              </a:ext>
            </a:extLst>
          </p:cNvPr>
          <p:cNvCxnSpPr>
            <a:cxnSpLocks/>
          </p:cNvCxnSpPr>
          <p:nvPr/>
        </p:nvCxnSpPr>
        <p:spPr>
          <a:xfrm flipH="1" flipV="1">
            <a:off x="3407568" y="4221614"/>
            <a:ext cx="6824662" cy="210956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Ellipse 19">
            <a:extLst>
              <a:ext uri="{FF2B5EF4-FFF2-40B4-BE49-F238E27FC236}">
                <a16:creationId xmlns:a16="http://schemas.microsoft.com/office/drawing/2014/main" id="{7A895B29-4AD7-17C3-3BA3-767213027BB6}"/>
              </a:ext>
            </a:extLst>
          </p:cNvPr>
          <p:cNvSpPr/>
          <p:nvPr/>
        </p:nvSpPr>
        <p:spPr>
          <a:xfrm>
            <a:off x="9744074" y="6141339"/>
            <a:ext cx="1304925" cy="491012"/>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0" name="Gerade Verbindung mit Pfeil 29">
            <a:extLst>
              <a:ext uri="{FF2B5EF4-FFF2-40B4-BE49-F238E27FC236}">
                <a16:creationId xmlns:a16="http://schemas.microsoft.com/office/drawing/2014/main" id="{445B04A8-4602-E358-4EFF-A6C66BFAEDD7}"/>
              </a:ext>
            </a:extLst>
          </p:cNvPr>
          <p:cNvCxnSpPr>
            <a:cxnSpLocks/>
          </p:cNvCxnSpPr>
          <p:nvPr/>
        </p:nvCxnSpPr>
        <p:spPr>
          <a:xfrm flipV="1">
            <a:off x="2686050" y="2985471"/>
            <a:ext cx="1933575" cy="33875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Ellipse 32">
            <a:extLst>
              <a:ext uri="{FF2B5EF4-FFF2-40B4-BE49-F238E27FC236}">
                <a16:creationId xmlns:a16="http://schemas.microsoft.com/office/drawing/2014/main" id="{29E4DD1A-146E-B833-DAE1-012101F751BE}"/>
              </a:ext>
            </a:extLst>
          </p:cNvPr>
          <p:cNvSpPr/>
          <p:nvPr/>
        </p:nvSpPr>
        <p:spPr>
          <a:xfrm>
            <a:off x="1057274" y="3126200"/>
            <a:ext cx="1304925" cy="338755"/>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a:extLst>
              <a:ext uri="{FF2B5EF4-FFF2-40B4-BE49-F238E27FC236}">
                <a16:creationId xmlns:a16="http://schemas.microsoft.com/office/drawing/2014/main" id="{E1323A50-65F1-276A-417C-53812345562B}"/>
              </a:ext>
            </a:extLst>
          </p:cNvPr>
          <p:cNvSpPr txBox="1"/>
          <p:nvPr/>
        </p:nvSpPr>
        <p:spPr>
          <a:xfrm>
            <a:off x="1737121" y="452795"/>
            <a:ext cx="8717755" cy="646331"/>
          </a:xfrm>
          <a:prstGeom prst="rect">
            <a:avLst/>
          </a:prstGeom>
          <a:noFill/>
        </p:spPr>
        <p:txBody>
          <a:bodyPr wrap="square" rtlCol="0">
            <a:spAutoFit/>
          </a:bodyPr>
          <a:lstStyle/>
          <a:p>
            <a:pPr algn="ctr"/>
            <a:r>
              <a:rPr lang="de-DE" dirty="0"/>
              <a:t>Bisher waren die waagerechten Linien grundsätzlich auf die Teilstriche der Primärachse bezogen. Dann hatten die Linien nicht immer einen Bezug zur Sekundärachse.</a:t>
            </a:r>
          </a:p>
        </p:txBody>
      </p:sp>
      <p:sp>
        <p:nvSpPr>
          <p:cNvPr id="2" name="Ellipse 1">
            <a:extLst>
              <a:ext uri="{FF2B5EF4-FFF2-40B4-BE49-F238E27FC236}">
                <a16:creationId xmlns:a16="http://schemas.microsoft.com/office/drawing/2014/main" id="{6EE617BF-9CC8-3368-14BE-51C1D54ADD18}"/>
              </a:ext>
            </a:extLst>
          </p:cNvPr>
          <p:cNvSpPr/>
          <p:nvPr/>
        </p:nvSpPr>
        <p:spPr>
          <a:xfrm>
            <a:off x="7096669" y="1811383"/>
            <a:ext cx="1498692" cy="523888"/>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6537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3"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2DDA3000-77A8-2564-BA67-BF8053354579}"/>
              </a:ext>
            </a:extLst>
          </p:cNvPr>
          <p:cNvPicPr>
            <a:picLocks noChangeAspect="1"/>
          </p:cNvPicPr>
          <p:nvPr/>
        </p:nvPicPr>
        <p:blipFill>
          <a:blip r:embed="rId2"/>
          <a:stretch>
            <a:fillRect/>
          </a:stretch>
        </p:blipFill>
        <p:spPr>
          <a:xfrm>
            <a:off x="4156587" y="1756999"/>
            <a:ext cx="7477126" cy="5101001"/>
          </a:xfrm>
          <a:prstGeom prst="rect">
            <a:avLst/>
          </a:prstGeom>
        </p:spPr>
      </p:pic>
      <p:pic>
        <p:nvPicPr>
          <p:cNvPr id="5" name="Grafik 4">
            <a:extLst>
              <a:ext uri="{FF2B5EF4-FFF2-40B4-BE49-F238E27FC236}">
                <a16:creationId xmlns:a16="http://schemas.microsoft.com/office/drawing/2014/main" id="{2F21ACA0-FB26-64ED-2967-F89FA6FAD7A9}"/>
              </a:ext>
            </a:extLst>
          </p:cNvPr>
          <p:cNvPicPr>
            <a:picLocks noChangeAspect="1"/>
          </p:cNvPicPr>
          <p:nvPr/>
        </p:nvPicPr>
        <p:blipFill>
          <a:blip r:embed="rId3"/>
          <a:stretch>
            <a:fillRect/>
          </a:stretch>
        </p:blipFill>
        <p:spPr>
          <a:xfrm>
            <a:off x="3871912" y="1410035"/>
            <a:ext cx="8510350" cy="5447965"/>
          </a:xfrm>
          <a:prstGeom prst="rect">
            <a:avLst/>
          </a:prstGeom>
        </p:spPr>
      </p:pic>
      <p:pic>
        <p:nvPicPr>
          <p:cNvPr id="28" name="Grafik 27">
            <a:extLst>
              <a:ext uri="{FF2B5EF4-FFF2-40B4-BE49-F238E27FC236}">
                <a16:creationId xmlns:a16="http://schemas.microsoft.com/office/drawing/2014/main" id="{2FB31633-B137-C875-D5F8-C902E60A035F}"/>
              </a:ext>
            </a:extLst>
          </p:cNvPr>
          <p:cNvPicPr>
            <a:picLocks noChangeAspect="1"/>
          </p:cNvPicPr>
          <p:nvPr/>
        </p:nvPicPr>
        <p:blipFill>
          <a:blip r:embed="rId4"/>
          <a:stretch>
            <a:fillRect/>
          </a:stretch>
        </p:blipFill>
        <p:spPr>
          <a:xfrm>
            <a:off x="158237" y="1491681"/>
            <a:ext cx="3713675" cy="4903338"/>
          </a:xfrm>
          <a:prstGeom prst="rect">
            <a:avLst/>
          </a:prstGeom>
        </p:spPr>
      </p:pic>
      <p:sp>
        <p:nvSpPr>
          <p:cNvPr id="19" name="Textfeld 18">
            <a:extLst>
              <a:ext uri="{FF2B5EF4-FFF2-40B4-BE49-F238E27FC236}">
                <a16:creationId xmlns:a16="http://schemas.microsoft.com/office/drawing/2014/main" id="{637DA1CC-B373-29A9-A5FB-94BDA9F65B9C}"/>
              </a:ext>
            </a:extLst>
          </p:cNvPr>
          <p:cNvSpPr txBox="1"/>
          <p:nvPr/>
        </p:nvSpPr>
        <p:spPr>
          <a:xfrm>
            <a:off x="0" y="67875"/>
            <a:ext cx="12191999" cy="369332"/>
          </a:xfrm>
          <a:prstGeom prst="rect">
            <a:avLst/>
          </a:prstGeom>
          <a:noFill/>
        </p:spPr>
        <p:txBody>
          <a:bodyPr wrap="square" rtlCol="0">
            <a:spAutoFit/>
          </a:bodyPr>
          <a:lstStyle/>
          <a:p>
            <a:pPr algn="ctr"/>
            <a:r>
              <a:rPr lang="de-DE" sz="1800" dirty="0">
                <a:latin typeface="Arial" panose="020B0604020202020204" pitchFamily="34" charset="0"/>
                <a:cs typeface="Arial" panose="020B0604020202020204" pitchFamily="34" charset="0"/>
              </a:rPr>
              <a:t>Die Befehlsbox „</a:t>
            </a:r>
            <a:r>
              <a:rPr lang="de-DE" sz="1800" b="1" dirty="0">
                <a:latin typeface="Arial" panose="020B0604020202020204" pitchFamily="34" charset="0"/>
                <a:cs typeface="Arial" panose="020B0604020202020204" pitchFamily="34" charset="0"/>
              </a:rPr>
              <a:t>Linien</a:t>
            </a:r>
            <a:r>
              <a:rPr lang="de-DE" sz="1800" dirty="0">
                <a:latin typeface="Arial" panose="020B0604020202020204" pitchFamily="34" charset="0"/>
                <a:cs typeface="Arial" panose="020B0604020202020204" pitchFamily="34" charset="0"/>
              </a:rPr>
              <a:t>“ </a:t>
            </a:r>
            <a:endParaRPr lang="de-DE" b="1" dirty="0">
              <a:latin typeface="Arial" panose="020B0604020202020204" pitchFamily="34" charset="0"/>
              <a:cs typeface="Arial" panose="020B0604020202020204" pitchFamily="34" charset="0"/>
            </a:endParaRPr>
          </a:p>
        </p:txBody>
      </p:sp>
      <p:cxnSp>
        <p:nvCxnSpPr>
          <p:cNvPr id="30" name="Gerade Verbindung mit Pfeil 29">
            <a:extLst>
              <a:ext uri="{FF2B5EF4-FFF2-40B4-BE49-F238E27FC236}">
                <a16:creationId xmlns:a16="http://schemas.microsoft.com/office/drawing/2014/main" id="{445B04A8-4602-E358-4EFF-A6C66BFAEDD7}"/>
              </a:ext>
            </a:extLst>
          </p:cNvPr>
          <p:cNvCxnSpPr>
            <a:cxnSpLocks/>
            <a:stCxn id="33" idx="6"/>
          </p:cNvCxnSpPr>
          <p:nvPr/>
        </p:nvCxnSpPr>
        <p:spPr>
          <a:xfrm>
            <a:off x="2219324" y="3609903"/>
            <a:ext cx="2276476" cy="80969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Ellipse 32">
            <a:extLst>
              <a:ext uri="{FF2B5EF4-FFF2-40B4-BE49-F238E27FC236}">
                <a16:creationId xmlns:a16="http://schemas.microsoft.com/office/drawing/2014/main" id="{29E4DD1A-146E-B833-DAE1-012101F751BE}"/>
              </a:ext>
            </a:extLst>
          </p:cNvPr>
          <p:cNvSpPr/>
          <p:nvPr/>
        </p:nvSpPr>
        <p:spPr>
          <a:xfrm>
            <a:off x="914399" y="3440525"/>
            <a:ext cx="1304925" cy="338755"/>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83AAE385-3AAD-3A0F-854A-AF98B1E7174B}"/>
              </a:ext>
            </a:extLst>
          </p:cNvPr>
          <p:cNvPicPr>
            <a:picLocks noChangeAspect="1"/>
          </p:cNvPicPr>
          <p:nvPr/>
        </p:nvPicPr>
        <p:blipFill>
          <a:blip r:embed="rId5"/>
          <a:stretch>
            <a:fillRect/>
          </a:stretch>
        </p:blipFill>
        <p:spPr>
          <a:xfrm>
            <a:off x="7429336" y="75206"/>
            <a:ext cx="2343477" cy="362001"/>
          </a:xfrm>
          <a:prstGeom prst="rect">
            <a:avLst/>
          </a:prstGeom>
        </p:spPr>
      </p:pic>
    </p:spTree>
    <p:extLst>
      <p:ext uri="{BB962C8B-B14F-4D97-AF65-F5344CB8AC3E}">
        <p14:creationId xmlns:p14="http://schemas.microsoft.com/office/powerpoint/2010/main" val="321888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2DDA3000-77A8-2564-BA67-BF8053354579}"/>
              </a:ext>
            </a:extLst>
          </p:cNvPr>
          <p:cNvPicPr>
            <a:picLocks noChangeAspect="1"/>
          </p:cNvPicPr>
          <p:nvPr/>
        </p:nvPicPr>
        <p:blipFill>
          <a:blip r:embed="rId2"/>
          <a:stretch>
            <a:fillRect/>
          </a:stretch>
        </p:blipFill>
        <p:spPr>
          <a:xfrm>
            <a:off x="4156587" y="1585549"/>
            <a:ext cx="7477126" cy="5101001"/>
          </a:xfrm>
          <a:prstGeom prst="rect">
            <a:avLst/>
          </a:prstGeom>
        </p:spPr>
      </p:pic>
      <p:pic>
        <p:nvPicPr>
          <p:cNvPr id="28" name="Grafik 27">
            <a:extLst>
              <a:ext uri="{FF2B5EF4-FFF2-40B4-BE49-F238E27FC236}">
                <a16:creationId xmlns:a16="http://schemas.microsoft.com/office/drawing/2014/main" id="{2FB31633-B137-C875-D5F8-C902E60A035F}"/>
              </a:ext>
            </a:extLst>
          </p:cNvPr>
          <p:cNvPicPr>
            <a:picLocks noChangeAspect="1"/>
          </p:cNvPicPr>
          <p:nvPr/>
        </p:nvPicPr>
        <p:blipFill>
          <a:blip r:embed="rId3"/>
          <a:stretch>
            <a:fillRect/>
          </a:stretch>
        </p:blipFill>
        <p:spPr>
          <a:xfrm>
            <a:off x="158237" y="1491681"/>
            <a:ext cx="3713675" cy="5181963"/>
          </a:xfrm>
          <a:prstGeom prst="rect">
            <a:avLst/>
          </a:prstGeom>
        </p:spPr>
      </p:pic>
      <p:sp>
        <p:nvSpPr>
          <p:cNvPr id="19" name="Textfeld 18">
            <a:extLst>
              <a:ext uri="{FF2B5EF4-FFF2-40B4-BE49-F238E27FC236}">
                <a16:creationId xmlns:a16="http://schemas.microsoft.com/office/drawing/2014/main" id="{637DA1CC-B373-29A9-A5FB-94BDA9F65B9C}"/>
              </a:ext>
            </a:extLst>
          </p:cNvPr>
          <p:cNvSpPr txBox="1"/>
          <p:nvPr/>
        </p:nvSpPr>
        <p:spPr>
          <a:xfrm>
            <a:off x="0" y="67875"/>
            <a:ext cx="12191999" cy="369332"/>
          </a:xfrm>
          <a:prstGeom prst="rect">
            <a:avLst/>
          </a:prstGeom>
          <a:noFill/>
        </p:spPr>
        <p:txBody>
          <a:bodyPr wrap="square" rtlCol="0">
            <a:spAutoFit/>
          </a:bodyPr>
          <a:lstStyle/>
          <a:p>
            <a:pPr algn="ctr"/>
            <a:r>
              <a:rPr lang="de-DE" sz="1800" dirty="0">
                <a:latin typeface="Arial" panose="020B0604020202020204" pitchFamily="34" charset="0"/>
                <a:cs typeface="Arial" panose="020B0604020202020204" pitchFamily="34" charset="0"/>
              </a:rPr>
              <a:t>Die Befehlsbox „</a:t>
            </a:r>
            <a:r>
              <a:rPr lang="de-DE" sz="1800" b="1" dirty="0">
                <a:latin typeface="Arial" panose="020B0604020202020204" pitchFamily="34" charset="0"/>
                <a:cs typeface="Arial" panose="020B0604020202020204" pitchFamily="34" charset="0"/>
              </a:rPr>
              <a:t>Linien</a:t>
            </a:r>
            <a:r>
              <a:rPr lang="de-DE" sz="1800" dirty="0">
                <a:latin typeface="Arial" panose="020B0604020202020204" pitchFamily="34" charset="0"/>
                <a:cs typeface="Arial" panose="020B0604020202020204" pitchFamily="34" charset="0"/>
              </a:rPr>
              <a:t>“ </a:t>
            </a:r>
            <a:endParaRPr lang="de-DE" b="1" dirty="0">
              <a:latin typeface="Arial" panose="020B0604020202020204" pitchFamily="34" charset="0"/>
              <a:cs typeface="Arial" panose="020B0604020202020204" pitchFamily="34" charset="0"/>
            </a:endParaRPr>
          </a:p>
        </p:txBody>
      </p:sp>
      <p:sp>
        <p:nvSpPr>
          <p:cNvPr id="33" name="Ellipse 32">
            <a:extLst>
              <a:ext uri="{FF2B5EF4-FFF2-40B4-BE49-F238E27FC236}">
                <a16:creationId xmlns:a16="http://schemas.microsoft.com/office/drawing/2014/main" id="{29E4DD1A-146E-B833-DAE1-012101F751BE}"/>
              </a:ext>
            </a:extLst>
          </p:cNvPr>
          <p:cNvSpPr/>
          <p:nvPr/>
        </p:nvSpPr>
        <p:spPr>
          <a:xfrm>
            <a:off x="918624" y="3926300"/>
            <a:ext cx="1304925" cy="338755"/>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a:extLst>
              <a:ext uri="{FF2B5EF4-FFF2-40B4-BE49-F238E27FC236}">
                <a16:creationId xmlns:a16="http://schemas.microsoft.com/office/drawing/2014/main" id="{B04C2AE1-879A-CBEB-EF1B-824B2034AE2F}"/>
              </a:ext>
            </a:extLst>
          </p:cNvPr>
          <p:cNvPicPr>
            <a:picLocks noChangeAspect="1"/>
          </p:cNvPicPr>
          <p:nvPr/>
        </p:nvPicPr>
        <p:blipFill>
          <a:blip r:embed="rId4"/>
          <a:stretch>
            <a:fillRect/>
          </a:stretch>
        </p:blipFill>
        <p:spPr>
          <a:xfrm>
            <a:off x="7372188" y="66603"/>
            <a:ext cx="2324424" cy="352474"/>
          </a:xfrm>
          <a:prstGeom prst="rect">
            <a:avLst/>
          </a:prstGeom>
        </p:spPr>
      </p:pic>
      <p:pic>
        <p:nvPicPr>
          <p:cNvPr id="7" name="Grafik 6">
            <a:extLst>
              <a:ext uri="{FF2B5EF4-FFF2-40B4-BE49-F238E27FC236}">
                <a16:creationId xmlns:a16="http://schemas.microsoft.com/office/drawing/2014/main" id="{8BDC742B-E85E-6156-E9AD-5DEDA084B9DF}"/>
              </a:ext>
            </a:extLst>
          </p:cNvPr>
          <p:cNvPicPr>
            <a:picLocks noChangeAspect="1"/>
          </p:cNvPicPr>
          <p:nvPr/>
        </p:nvPicPr>
        <p:blipFill>
          <a:blip r:embed="rId5"/>
          <a:stretch>
            <a:fillRect/>
          </a:stretch>
        </p:blipFill>
        <p:spPr>
          <a:xfrm>
            <a:off x="3867596" y="1499823"/>
            <a:ext cx="8199234" cy="5181963"/>
          </a:xfrm>
          <a:prstGeom prst="rect">
            <a:avLst/>
          </a:prstGeom>
        </p:spPr>
      </p:pic>
      <p:cxnSp>
        <p:nvCxnSpPr>
          <p:cNvPr id="30" name="Gerade Verbindung mit Pfeil 29">
            <a:extLst>
              <a:ext uri="{FF2B5EF4-FFF2-40B4-BE49-F238E27FC236}">
                <a16:creationId xmlns:a16="http://schemas.microsoft.com/office/drawing/2014/main" id="{445B04A8-4602-E358-4EFF-A6C66BFAEDD7}"/>
              </a:ext>
            </a:extLst>
          </p:cNvPr>
          <p:cNvCxnSpPr>
            <a:cxnSpLocks/>
            <a:stCxn id="33" idx="6"/>
          </p:cNvCxnSpPr>
          <p:nvPr/>
        </p:nvCxnSpPr>
        <p:spPr>
          <a:xfrm>
            <a:off x="2223549" y="4095678"/>
            <a:ext cx="8339676" cy="117677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145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2DDA3000-77A8-2564-BA67-BF8053354579}"/>
              </a:ext>
            </a:extLst>
          </p:cNvPr>
          <p:cNvPicPr>
            <a:picLocks noChangeAspect="1"/>
          </p:cNvPicPr>
          <p:nvPr/>
        </p:nvPicPr>
        <p:blipFill>
          <a:blip r:embed="rId2"/>
          <a:stretch>
            <a:fillRect/>
          </a:stretch>
        </p:blipFill>
        <p:spPr>
          <a:xfrm>
            <a:off x="4156587" y="1585549"/>
            <a:ext cx="7477126" cy="5101001"/>
          </a:xfrm>
          <a:prstGeom prst="rect">
            <a:avLst/>
          </a:prstGeom>
        </p:spPr>
      </p:pic>
      <p:pic>
        <p:nvPicPr>
          <p:cNvPr id="28" name="Grafik 27">
            <a:extLst>
              <a:ext uri="{FF2B5EF4-FFF2-40B4-BE49-F238E27FC236}">
                <a16:creationId xmlns:a16="http://schemas.microsoft.com/office/drawing/2014/main" id="{2FB31633-B137-C875-D5F8-C902E60A035F}"/>
              </a:ext>
            </a:extLst>
          </p:cNvPr>
          <p:cNvPicPr>
            <a:picLocks noChangeAspect="1"/>
          </p:cNvPicPr>
          <p:nvPr/>
        </p:nvPicPr>
        <p:blipFill>
          <a:blip r:embed="rId3"/>
          <a:stretch>
            <a:fillRect/>
          </a:stretch>
        </p:blipFill>
        <p:spPr>
          <a:xfrm>
            <a:off x="158237" y="1491681"/>
            <a:ext cx="3713675" cy="5181963"/>
          </a:xfrm>
          <a:prstGeom prst="rect">
            <a:avLst/>
          </a:prstGeom>
        </p:spPr>
      </p:pic>
      <p:sp>
        <p:nvSpPr>
          <p:cNvPr id="19" name="Textfeld 18">
            <a:extLst>
              <a:ext uri="{FF2B5EF4-FFF2-40B4-BE49-F238E27FC236}">
                <a16:creationId xmlns:a16="http://schemas.microsoft.com/office/drawing/2014/main" id="{637DA1CC-B373-29A9-A5FB-94BDA9F65B9C}"/>
              </a:ext>
            </a:extLst>
          </p:cNvPr>
          <p:cNvSpPr txBox="1"/>
          <p:nvPr/>
        </p:nvSpPr>
        <p:spPr>
          <a:xfrm>
            <a:off x="0" y="67875"/>
            <a:ext cx="12191999" cy="369332"/>
          </a:xfrm>
          <a:prstGeom prst="rect">
            <a:avLst/>
          </a:prstGeom>
          <a:noFill/>
        </p:spPr>
        <p:txBody>
          <a:bodyPr wrap="square" rtlCol="0">
            <a:spAutoFit/>
          </a:bodyPr>
          <a:lstStyle/>
          <a:p>
            <a:pPr algn="ctr"/>
            <a:r>
              <a:rPr lang="de-DE" sz="1800" dirty="0">
                <a:latin typeface="Arial" panose="020B0604020202020204" pitchFamily="34" charset="0"/>
                <a:cs typeface="Arial" panose="020B0604020202020204" pitchFamily="34" charset="0"/>
              </a:rPr>
              <a:t>Die Befehlsbox „</a:t>
            </a:r>
            <a:r>
              <a:rPr lang="de-DE" sz="1800" b="1" dirty="0">
                <a:latin typeface="Arial" panose="020B0604020202020204" pitchFamily="34" charset="0"/>
                <a:cs typeface="Arial" panose="020B0604020202020204" pitchFamily="34" charset="0"/>
              </a:rPr>
              <a:t>Linien</a:t>
            </a:r>
            <a:r>
              <a:rPr lang="de-DE" sz="1800" dirty="0">
                <a:latin typeface="Arial" panose="020B0604020202020204" pitchFamily="34" charset="0"/>
                <a:cs typeface="Arial" panose="020B0604020202020204" pitchFamily="34" charset="0"/>
              </a:rPr>
              <a:t>“ </a:t>
            </a:r>
            <a:endParaRPr lang="de-DE" b="1" dirty="0">
              <a:latin typeface="Arial" panose="020B0604020202020204" pitchFamily="34" charset="0"/>
              <a:cs typeface="Arial" panose="020B0604020202020204" pitchFamily="34" charset="0"/>
            </a:endParaRPr>
          </a:p>
        </p:txBody>
      </p:sp>
      <p:sp>
        <p:nvSpPr>
          <p:cNvPr id="33" name="Ellipse 32">
            <a:extLst>
              <a:ext uri="{FF2B5EF4-FFF2-40B4-BE49-F238E27FC236}">
                <a16:creationId xmlns:a16="http://schemas.microsoft.com/office/drawing/2014/main" id="{29E4DD1A-146E-B833-DAE1-012101F751BE}"/>
              </a:ext>
            </a:extLst>
          </p:cNvPr>
          <p:cNvSpPr/>
          <p:nvPr/>
        </p:nvSpPr>
        <p:spPr>
          <a:xfrm>
            <a:off x="766224" y="4745450"/>
            <a:ext cx="1304925" cy="338755"/>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9258999F-7B33-C54B-190A-71C927CBE64A}"/>
              </a:ext>
            </a:extLst>
          </p:cNvPr>
          <p:cNvPicPr>
            <a:picLocks noChangeAspect="1"/>
          </p:cNvPicPr>
          <p:nvPr/>
        </p:nvPicPr>
        <p:blipFill>
          <a:blip r:embed="rId4"/>
          <a:stretch>
            <a:fillRect/>
          </a:stretch>
        </p:blipFill>
        <p:spPr>
          <a:xfrm>
            <a:off x="3470294" y="1540226"/>
            <a:ext cx="8163419" cy="5132488"/>
          </a:xfrm>
          <a:prstGeom prst="rect">
            <a:avLst/>
          </a:prstGeom>
        </p:spPr>
      </p:pic>
      <p:cxnSp>
        <p:nvCxnSpPr>
          <p:cNvPr id="30" name="Gerade Verbindung mit Pfeil 29">
            <a:extLst>
              <a:ext uri="{FF2B5EF4-FFF2-40B4-BE49-F238E27FC236}">
                <a16:creationId xmlns:a16="http://schemas.microsoft.com/office/drawing/2014/main" id="{445B04A8-4602-E358-4EFF-A6C66BFAEDD7}"/>
              </a:ext>
            </a:extLst>
          </p:cNvPr>
          <p:cNvCxnSpPr>
            <a:cxnSpLocks/>
            <a:stCxn id="33" idx="6"/>
          </p:cNvCxnSpPr>
          <p:nvPr/>
        </p:nvCxnSpPr>
        <p:spPr>
          <a:xfrm flipV="1">
            <a:off x="2071149" y="4745450"/>
            <a:ext cx="2408750" cy="16937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49B59E92-EA68-C188-B1D9-4CAC7718399C}"/>
              </a:ext>
            </a:extLst>
          </p:cNvPr>
          <p:cNvPicPr>
            <a:picLocks noChangeAspect="1"/>
          </p:cNvPicPr>
          <p:nvPr/>
        </p:nvPicPr>
        <p:blipFill>
          <a:blip r:embed="rId5"/>
          <a:stretch>
            <a:fillRect/>
          </a:stretch>
        </p:blipFill>
        <p:spPr>
          <a:xfrm>
            <a:off x="7434097" y="84733"/>
            <a:ext cx="2372056" cy="352474"/>
          </a:xfrm>
          <a:prstGeom prst="rect">
            <a:avLst/>
          </a:prstGeom>
        </p:spPr>
      </p:pic>
    </p:spTree>
    <p:extLst>
      <p:ext uri="{BB962C8B-B14F-4D97-AF65-F5344CB8AC3E}">
        <p14:creationId xmlns:p14="http://schemas.microsoft.com/office/powerpoint/2010/main" val="332537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2DDA3000-77A8-2564-BA67-BF8053354579}"/>
              </a:ext>
            </a:extLst>
          </p:cNvPr>
          <p:cNvPicPr>
            <a:picLocks noChangeAspect="1"/>
          </p:cNvPicPr>
          <p:nvPr/>
        </p:nvPicPr>
        <p:blipFill>
          <a:blip r:embed="rId2"/>
          <a:stretch>
            <a:fillRect/>
          </a:stretch>
        </p:blipFill>
        <p:spPr>
          <a:xfrm>
            <a:off x="4156587" y="1585549"/>
            <a:ext cx="7477126" cy="5101001"/>
          </a:xfrm>
          <a:prstGeom prst="rect">
            <a:avLst/>
          </a:prstGeom>
        </p:spPr>
      </p:pic>
      <p:pic>
        <p:nvPicPr>
          <p:cNvPr id="28" name="Grafik 27">
            <a:extLst>
              <a:ext uri="{FF2B5EF4-FFF2-40B4-BE49-F238E27FC236}">
                <a16:creationId xmlns:a16="http://schemas.microsoft.com/office/drawing/2014/main" id="{2FB31633-B137-C875-D5F8-C902E60A035F}"/>
              </a:ext>
            </a:extLst>
          </p:cNvPr>
          <p:cNvPicPr>
            <a:picLocks noChangeAspect="1"/>
          </p:cNvPicPr>
          <p:nvPr/>
        </p:nvPicPr>
        <p:blipFill>
          <a:blip r:embed="rId3"/>
          <a:stretch>
            <a:fillRect/>
          </a:stretch>
        </p:blipFill>
        <p:spPr>
          <a:xfrm>
            <a:off x="214311" y="1523937"/>
            <a:ext cx="3713675" cy="5181963"/>
          </a:xfrm>
          <a:prstGeom prst="rect">
            <a:avLst/>
          </a:prstGeom>
        </p:spPr>
      </p:pic>
      <p:sp>
        <p:nvSpPr>
          <p:cNvPr id="19" name="Textfeld 18">
            <a:extLst>
              <a:ext uri="{FF2B5EF4-FFF2-40B4-BE49-F238E27FC236}">
                <a16:creationId xmlns:a16="http://schemas.microsoft.com/office/drawing/2014/main" id="{637DA1CC-B373-29A9-A5FB-94BDA9F65B9C}"/>
              </a:ext>
            </a:extLst>
          </p:cNvPr>
          <p:cNvSpPr txBox="1"/>
          <p:nvPr/>
        </p:nvSpPr>
        <p:spPr>
          <a:xfrm>
            <a:off x="0" y="67875"/>
            <a:ext cx="12191999" cy="369332"/>
          </a:xfrm>
          <a:prstGeom prst="rect">
            <a:avLst/>
          </a:prstGeom>
          <a:noFill/>
        </p:spPr>
        <p:txBody>
          <a:bodyPr wrap="square" rtlCol="0">
            <a:spAutoFit/>
          </a:bodyPr>
          <a:lstStyle/>
          <a:p>
            <a:pPr algn="ctr"/>
            <a:r>
              <a:rPr lang="de-DE" sz="1800" dirty="0">
                <a:latin typeface="Arial" panose="020B0604020202020204" pitchFamily="34" charset="0"/>
                <a:cs typeface="Arial" panose="020B0604020202020204" pitchFamily="34" charset="0"/>
              </a:rPr>
              <a:t>Die Befehlsbox „</a:t>
            </a:r>
            <a:r>
              <a:rPr lang="de-DE" sz="1800" b="1" dirty="0">
                <a:latin typeface="Arial" panose="020B0604020202020204" pitchFamily="34" charset="0"/>
                <a:cs typeface="Arial" panose="020B0604020202020204" pitchFamily="34" charset="0"/>
              </a:rPr>
              <a:t>Linien</a:t>
            </a:r>
            <a:r>
              <a:rPr lang="de-DE" sz="1800" dirty="0">
                <a:latin typeface="Arial" panose="020B0604020202020204" pitchFamily="34" charset="0"/>
                <a:cs typeface="Arial" panose="020B0604020202020204" pitchFamily="34" charset="0"/>
              </a:rPr>
              <a:t>“ </a:t>
            </a:r>
            <a:endParaRPr lang="de-DE" b="1" dirty="0">
              <a:latin typeface="Arial" panose="020B0604020202020204" pitchFamily="34" charset="0"/>
              <a:cs typeface="Arial" panose="020B0604020202020204" pitchFamily="34" charset="0"/>
            </a:endParaRPr>
          </a:p>
        </p:txBody>
      </p:sp>
      <p:sp>
        <p:nvSpPr>
          <p:cNvPr id="33" name="Ellipse 32">
            <a:extLst>
              <a:ext uri="{FF2B5EF4-FFF2-40B4-BE49-F238E27FC236}">
                <a16:creationId xmlns:a16="http://schemas.microsoft.com/office/drawing/2014/main" id="{29E4DD1A-146E-B833-DAE1-012101F751BE}"/>
              </a:ext>
            </a:extLst>
          </p:cNvPr>
          <p:cNvSpPr/>
          <p:nvPr/>
        </p:nvSpPr>
        <p:spPr>
          <a:xfrm>
            <a:off x="766224" y="4745450"/>
            <a:ext cx="1304925" cy="338755"/>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a:extLst>
              <a:ext uri="{FF2B5EF4-FFF2-40B4-BE49-F238E27FC236}">
                <a16:creationId xmlns:a16="http://schemas.microsoft.com/office/drawing/2014/main" id="{B04C2AE1-879A-CBEB-EF1B-824B2034AE2F}"/>
              </a:ext>
            </a:extLst>
          </p:cNvPr>
          <p:cNvPicPr>
            <a:picLocks noChangeAspect="1"/>
          </p:cNvPicPr>
          <p:nvPr/>
        </p:nvPicPr>
        <p:blipFill>
          <a:blip r:embed="rId4"/>
          <a:stretch>
            <a:fillRect/>
          </a:stretch>
        </p:blipFill>
        <p:spPr>
          <a:xfrm>
            <a:off x="7924638" y="525755"/>
            <a:ext cx="2324424" cy="352474"/>
          </a:xfrm>
          <a:prstGeom prst="rect">
            <a:avLst/>
          </a:prstGeom>
        </p:spPr>
      </p:pic>
      <p:pic>
        <p:nvPicPr>
          <p:cNvPr id="6" name="Grafik 5">
            <a:extLst>
              <a:ext uri="{FF2B5EF4-FFF2-40B4-BE49-F238E27FC236}">
                <a16:creationId xmlns:a16="http://schemas.microsoft.com/office/drawing/2014/main" id="{03966628-EF8C-2A28-D8DC-F0EEB681E072}"/>
              </a:ext>
            </a:extLst>
          </p:cNvPr>
          <p:cNvPicPr>
            <a:picLocks noChangeAspect="1"/>
          </p:cNvPicPr>
          <p:nvPr/>
        </p:nvPicPr>
        <p:blipFill>
          <a:blip r:embed="rId5"/>
          <a:stretch>
            <a:fillRect/>
          </a:stretch>
        </p:blipFill>
        <p:spPr>
          <a:xfrm>
            <a:off x="7372188" y="94558"/>
            <a:ext cx="2343150" cy="361950"/>
          </a:xfrm>
          <a:prstGeom prst="rect">
            <a:avLst/>
          </a:prstGeom>
        </p:spPr>
      </p:pic>
      <p:pic>
        <p:nvPicPr>
          <p:cNvPr id="8" name="Grafik 7">
            <a:extLst>
              <a:ext uri="{FF2B5EF4-FFF2-40B4-BE49-F238E27FC236}">
                <a16:creationId xmlns:a16="http://schemas.microsoft.com/office/drawing/2014/main" id="{6AF557AE-DD08-0E16-779E-76E6CE337FE1}"/>
              </a:ext>
            </a:extLst>
          </p:cNvPr>
          <p:cNvPicPr>
            <a:picLocks noChangeAspect="1"/>
          </p:cNvPicPr>
          <p:nvPr/>
        </p:nvPicPr>
        <p:blipFill>
          <a:blip r:embed="rId6"/>
          <a:stretch>
            <a:fillRect/>
          </a:stretch>
        </p:blipFill>
        <p:spPr>
          <a:xfrm>
            <a:off x="8543763" y="966777"/>
            <a:ext cx="2371725" cy="352425"/>
          </a:xfrm>
          <a:prstGeom prst="rect">
            <a:avLst/>
          </a:prstGeom>
        </p:spPr>
      </p:pic>
      <p:sp>
        <p:nvSpPr>
          <p:cNvPr id="10" name="Ellipse 9">
            <a:extLst>
              <a:ext uri="{FF2B5EF4-FFF2-40B4-BE49-F238E27FC236}">
                <a16:creationId xmlns:a16="http://schemas.microsoft.com/office/drawing/2014/main" id="{A3A037EB-82B3-DEF9-92AD-412D23DB9431}"/>
              </a:ext>
            </a:extLst>
          </p:cNvPr>
          <p:cNvSpPr/>
          <p:nvPr/>
        </p:nvSpPr>
        <p:spPr>
          <a:xfrm>
            <a:off x="808548" y="3934988"/>
            <a:ext cx="1304925" cy="338755"/>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D91B6A8E-0A8C-394D-63EF-98D2FEA9C580}"/>
              </a:ext>
            </a:extLst>
          </p:cNvPr>
          <p:cNvSpPr/>
          <p:nvPr/>
        </p:nvSpPr>
        <p:spPr>
          <a:xfrm>
            <a:off x="808548" y="3596233"/>
            <a:ext cx="1304925" cy="338755"/>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a:extLst>
              <a:ext uri="{FF2B5EF4-FFF2-40B4-BE49-F238E27FC236}">
                <a16:creationId xmlns:a16="http://schemas.microsoft.com/office/drawing/2014/main" id="{33A31D97-4E9B-8748-DD6F-E19311AF07F2}"/>
              </a:ext>
            </a:extLst>
          </p:cNvPr>
          <p:cNvPicPr>
            <a:picLocks noChangeAspect="1"/>
          </p:cNvPicPr>
          <p:nvPr/>
        </p:nvPicPr>
        <p:blipFill>
          <a:blip r:embed="rId7"/>
          <a:stretch>
            <a:fillRect/>
          </a:stretch>
        </p:blipFill>
        <p:spPr>
          <a:xfrm>
            <a:off x="3425609" y="1491681"/>
            <a:ext cx="8264178" cy="5194869"/>
          </a:xfrm>
          <a:prstGeom prst="rect">
            <a:avLst/>
          </a:prstGeom>
        </p:spPr>
      </p:pic>
      <p:cxnSp>
        <p:nvCxnSpPr>
          <p:cNvPr id="30" name="Gerade Verbindung mit Pfeil 29">
            <a:extLst>
              <a:ext uri="{FF2B5EF4-FFF2-40B4-BE49-F238E27FC236}">
                <a16:creationId xmlns:a16="http://schemas.microsoft.com/office/drawing/2014/main" id="{445B04A8-4602-E358-4EFF-A6C66BFAEDD7}"/>
              </a:ext>
            </a:extLst>
          </p:cNvPr>
          <p:cNvCxnSpPr>
            <a:cxnSpLocks/>
            <a:stCxn id="33" idx="6"/>
          </p:cNvCxnSpPr>
          <p:nvPr/>
        </p:nvCxnSpPr>
        <p:spPr>
          <a:xfrm>
            <a:off x="2071149" y="4914828"/>
            <a:ext cx="2377026" cy="26677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14">
            <a:extLst>
              <a:ext uri="{FF2B5EF4-FFF2-40B4-BE49-F238E27FC236}">
                <a16:creationId xmlns:a16="http://schemas.microsoft.com/office/drawing/2014/main" id="{649F4475-F7BD-C882-4DC3-A6FC2326B125}"/>
              </a:ext>
            </a:extLst>
          </p:cNvPr>
          <p:cNvCxnSpPr>
            <a:cxnSpLocks/>
            <a:stCxn id="12" idx="6"/>
          </p:cNvCxnSpPr>
          <p:nvPr/>
        </p:nvCxnSpPr>
        <p:spPr>
          <a:xfrm flipV="1">
            <a:off x="2113473" y="3067050"/>
            <a:ext cx="1972752" cy="69856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079BEE08-DAD7-0124-C4BD-786F2CABE5A8}"/>
              </a:ext>
            </a:extLst>
          </p:cNvPr>
          <p:cNvCxnSpPr>
            <a:cxnSpLocks/>
            <a:stCxn id="10" idx="6"/>
          </p:cNvCxnSpPr>
          <p:nvPr/>
        </p:nvCxnSpPr>
        <p:spPr>
          <a:xfrm>
            <a:off x="2113473" y="4104366"/>
            <a:ext cx="2422500" cy="33875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feld 22">
            <a:extLst>
              <a:ext uri="{FF2B5EF4-FFF2-40B4-BE49-F238E27FC236}">
                <a16:creationId xmlns:a16="http://schemas.microsoft.com/office/drawing/2014/main" id="{C812AB49-4AFE-684A-DD4A-2BD9B48A86EB}"/>
              </a:ext>
            </a:extLst>
          </p:cNvPr>
          <p:cNvSpPr txBox="1"/>
          <p:nvPr/>
        </p:nvSpPr>
        <p:spPr>
          <a:xfrm>
            <a:off x="6381751" y="664206"/>
            <a:ext cx="1828800" cy="369332"/>
          </a:xfrm>
          <a:prstGeom prst="rect">
            <a:avLst/>
          </a:prstGeom>
          <a:noFill/>
        </p:spPr>
        <p:txBody>
          <a:bodyPr wrap="square" rtlCol="0">
            <a:spAutoFit/>
          </a:bodyPr>
          <a:lstStyle/>
          <a:p>
            <a:r>
              <a:rPr lang="de-DE" dirty="0"/>
              <a:t>Nacheinander:</a:t>
            </a:r>
          </a:p>
        </p:txBody>
      </p:sp>
    </p:spTree>
    <p:extLst>
      <p:ext uri="{BB962C8B-B14F-4D97-AF65-F5344CB8AC3E}">
        <p14:creationId xmlns:p14="http://schemas.microsoft.com/office/powerpoint/2010/main" val="340481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0"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feld 18">
            <a:extLst>
              <a:ext uri="{FF2B5EF4-FFF2-40B4-BE49-F238E27FC236}">
                <a16:creationId xmlns:a16="http://schemas.microsoft.com/office/drawing/2014/main" id="{637DA1CC-B373-29A9-A5FB-94BDA9F65B9C}"/>
              </a:ext>
            </a:extLst>
          </p:cNvPr>
          <p:cNvSpPr txBox="1"/>
          <p:nvPr/>
        </p:nvSpPr>
        <p:spPr>
          <a:xfrm>
            <a:off x="0" y="67875"/>
            <a:ext cx="12191999" cy="369332"/>
          </a:xfrm>
          <a:prstGeom prst="rect">
            <a:avLst/>
          </a:prstGeom>
          <a:noFill/>
        </p:spPr>
        <p:txBody>
          <a:bodyPr wrap="square" rtlCol="0">
            <a:spAutoFit/>
          </a:bodyPr>
          <a:lstStyle/>
          <a:p>
            <a:pPr algn="ctr"/>
            <a:r>
              <a:rPr lang="de-DE" sz="1800" dirty="0">
                <a:latin typeface="Arial" panose="020B0604020202020204" pitchFamily="34" charset="0"/>
                <a:cs typeface="Arial" panose="020B0604020202020204" pitchFamily="34" charset="0"/>
              </a:rPr>
              <a:t>Die Befehlsbox „</a:t>
            </a:r>
            <a:r>
              <a:rPr lang="de-DE" sz="1800" b="1" dirty="0">
                <a:latin typeface="Arial" panose="020B0604020202020204" pitchFamily="34" charset="0"/>
                <a:cs typeface="Arial" panose="020B0604020202020204" pitchFamily="34" charset="0"/>
              </a:rPr>
              <a:t>Linien</a:t>
            </a:r>
            <a:r>
              <a:rPr lang="de-DE" sz="1800" dirty="0">
                <a:latin typeface="Arial" panose="020B0604020202020204" pitchFamily="34" charset="0"/>
                <a:cs typeface="Arial" panose="020B0604020202020204" pitchFamily="34" charset="0"/>
              </a:rPr>
              <a:t>“ </a:t>
            </a:r>
            <a:endParaRPr lang="de-DE" b="1"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B04C2AE1-879A-CBEB-EF1B-824B2034AE2F}"/>
              </a:ext>
            </a:extLst>
          </p:cNvPr>
          <p:cNvPicPr>
            <a:picLocks noChangeAspect="1"/>
          </p:cNvPicPr>
          <p:nvPr/>
        </p:nvPicPr>
        <p:blipFill>
          <a:blip r:embed="rId2"/>
          <a:stretch>
            <a:fillRect/>
          </a:stretch>
        </p:blipFill>
        <p:spPr>
          <a:xfrm>
            <a:off x="7924638" y="525755"/>
            <a:ext cx="2324424" cy="352474"/>
          </a:xfrm>
          <a:prstGeom prst="rect">
            <a:avLst/>
          </a:prstGeom>
        </p:spPr>
      </p:pic>
      <p:pic>
        <p:nvPicPr>
          <p:cNvPr id="6" name="Grafik 5">
            <a:extLst>
              <a:ext uri="{FF2B5EF4-FFF2-40B4-BE49-F238E27FC236}">
                <a16:creationId xmlns:a16="http://schemas.microsoft.com/office/drawing/2014/main" id="{03966628-EF8C-2A28-D8DC-F0EEB681E072}"/>
              </a:ext>
            </a:extLst>
          </p:cNvPr>
          <p:cNvPicPr>
            <a:picLocks noChangeAspect="1"/>
          </p:cNvPicPr>
          <p:nvPr/>
        </p:nvPicPr>
        <p:blipFill>
          <a:blip r:embed="rId3"/>
          <a:stretch>
            <a:fillRect/>
          </a:stretch>
        </p:blipFill>
        <p:spPr>
          <a:xfrm>
            <a:off x="7372188" y="94558"/>
            <a:ext cx="2343150" cy="361950"/>
          </a:xfrm>
          <a:prstGeom prst="rect">
            <a:avLst/>
          </a:prstGeom>
        </p:spPr>
      </p:pic>
      <p:pic>
        <p:nvPicPr>
          <p:cNvPr id="8" name="Grafik 7">
            <a:extLst>
              <a:ext uri="{FF2B5EF4-FFF2-40B4-BE49-F238E27FC236}">
                <a16:creationId xmlns:a16="http://schemas.microsoft.com/office/drawing/2014/main" id="{6AF557AE-DD08-0E16-779E-76E6CE337FE1}"/>
              </a:ext>
            </a:extLst>
          </p:cNvPr>
          <p:cNvPicPr>
            <a:picLocks noChangeAspect="1"/>
          </p:cNvPicPr>
          <p:nvPr/>
        </p:nvPicPr>
        <p:blipFill>
          <a:blip r:embed="rId4"/>
          <a:stretch>
            <a:fillRect/>
          </a:stretch>
        </p:blipFill>
        <p:spPr>
          <a:xfrm>
            <a:off x="8543763" y="966777"/>
            <a:ext cx="2371725" cy="352425"/>
          </a:xfrm>
          <a:prstGeom prst="rect">
            <a:avLst/>
          </a:prstGeom>
        </p:spPr>
      </p:pic>
      <p:pic>
        <p:nvPicPr>
          <p:cNvPr id="14" name="Grafik 13">
            <a:extLst>
              <a:ext uri="{FF2B5EF4-FFF2-40B4-BE49-F238E27FC236}">
                <a16:creationId xmlns:a16="http://schemas.microsoft.com/office/drawing/2014/main" id="{33A31D97-4E9B-8748-DD6F-E19311AF07F2}"/>
              </a:ext>
            </a:extLst>
          </p:cNvPr>
          <p:cNvPicPr>
            <a:picLocks noChangeAspect="1"/>
          </p:cNvPicPr>
          <p:nvPr/>
        </p:nvPicPr>
        <p:blipFill>
          <a:blip r:embed="rId5"/>
          <a:stretch>
            <a:fillRect/>
          </a:stretch>
        </p:blipFill>
        <p:spPr>
          <a:xfrm>
            <a:off x="163460" y="359262"/>
            <a:ext cx="5114078" cy="3214714"/>
          </a:xfrm>
          <a:prstGeom prst="rect">
            <a:avLst/>
          </a:prstGeom>
        </p:spPr>
      </p:pic>
      <p:sp>
        <p:nvSpPr>
          <p:cNvPr id="23" name="Textfeld 22">
            <a:extLst>
              <a:ext uri="{FF2B5EF4-FFF2-40B4-BE49-F238E27FC236}">
                <a16:creationId xmlns:a16="http://schemas.microsoft.com/office/drawing/2014/main" id="{C812AB49-4AFE-684A-DD4A-2BD9B48A86EB}"/>
              </a:ext>
            </a:extLst>
          </p:cNvPr>
          <p:cNvSpPr txBox="1"/>
          <p:nvPr/>
        </p:nvSpPr>
        <p:spPr>
          <a:xfrm>
            <a:off x="5419239" y="1379175"/>
            <a:ext cx="5448462" cy="646331"/>
          </a:xfrm>
          <a:prstGeom prst="rect">
            <a:avLst/>
          </a:prstGeom>
          <a:noFill/>
        </p:spPr>
        <p:txBody>
          <a:bodyPr wrap="square" rtlCol="0">
            <a:spAutoFit/>
          </a:bodyPr>
          <a:lstStyle/>
          <a:p>
            <a:r>
              <a:rPr lang="de-DE" dirty="0"/>
              <a:t>Die gewählte Einstellung wird bei jedem Schritt auf alle Abschnittsdiagramme „1“ bis „31“ übertragen.</a:t>
            </a:r>
          </a:p>
        </p:txBody>
      </p:sp>
      <p:pic>
        <p:nvPicPr>
          <p:cNvPr id="5" name="Grafik 4">
            <a:extLst>
              <a:ext uri="{FF2B5EF4-FFF2-40B4-BE49-F238E27FC236}">
                <a16:creationId xmlns:a16="http://schemas.microsoft.com/office/drawing/2014/main" id="{D3C7AA9A-D187-FA54-DC0E-6B81103BB109}"/>
              </a:ext>
            </a:extLst>
          </p:cNvPr>
          <p:cNvPicPr>
            <a:picLocks noChangeAspect="1"/>
          </p:cNvPicPr>
          <p:nvPr/>
        </p:nvPicPr>
        <p:blipFill>
          <a:blip r:embed="rId6"/>
          <a:stretch>
            <a:fillRect/>
          </a:stretch>
        </p:blipFill>
        <p:spPr>
          <a:xfrm>
            <a:off x="163460" y="3573976"/>
            <a:ext cx="5065766" cy="3214713"/>
          </a:xfrm>
          <a:prstGeom prst="rect">
            <a:avLst/>
          </a:prstGeom>
        </p:spPr>
      </p:pic>
      <p:sp>
        <p:nvSpPr>
          <p:cNvPr id="7" name="Textfeld 6">
            <a:extLst>
              <a:ext uri="{FF2B5EF4-FFF2-40B4-BE49-F238E27FC236}">
                <a16:creationId xmlns:a16="http://schemas.microsoft.com/office/drawing/2014/main" id="{AA0A1351-A379-FDA9-9099-630C9F4D83C1}"/>
              </a:ext>
            </a:extLst>
          </p:cNvPr>
          <p:cNvSpPr txBox="1"/>
          <p:nvPr/>
        </p:nvSpPr>
        <p:spPr>
          <a:xfrm>
            <a:off x="5440998" y="2095004"/>
            <a:ext cx="6751001" cy="1477328"/>
          </a:xfrm>
          <a:prstGeom prst="rect">
            <a:avLst/>
          </a:prstGeom>
          <a:noFill/>
        </p:spPr>
        <p:txBody>
          <a:bodyPr wrap="square" rtlCol="0">
            <a:spAutoFit/>
          </a:bodyPr>
          <a:lstStyle/>
          <a:p>
            <a:r>
              <a:rPr lang="de-DE" dirty="0"/>
              <a:t>Noch ein Hinweis:</a:t>
            </a:r>
            <a:br>
              <a:rPr lang="de-DE" dirty="0"/>
            </a:br>
            <a:r>
              <a:rPr lang="de-DE" dirty="0"/>
              <a:t>Je nachdem, was man hervorheben möchte, wird man sich der Übersicht halber auf weniger Linien beschränken. Bei der                                      auf Blatt „Daten“ ist dafür gesorgt, dass die Teilstriche auf den Achsen auf gleicher Höhe liegen:</a:t>
            </a:r>
          </a:p>
        </p:txBody>
      </p:sp>
      <p:pic>
        <p:nvPicPr>
          <p:cNvPr id="13" name="Grafik 12">
            <a:extLst>
              <a:ext uri="{FF2B5EF4-FFF2-40B4-BE49-F238E27FC236}">
                <a16:creationId xmlns:a16="http://schemas.microsoft.com/office/drawing/2014/main" id="{18B52417-F6D1-FFC4-0C9E-833D679CDAFA}"/>
              </a:ext>
            </a:extLst>
          </p:cNvPr>
          <p:cNvPicPr>
            <a:picLocks noChangeAspect="1"/>
          </p:cNvPicPr>
          <p:nvPr/>
        </p:nvPicPr>
        <p:blipFill>
          <a:blip r:embed="rId7"/>
          <a:stretch>
            <a:fillRect/>
          </a:stretch>
        </p:blipFill>
        <p:spPr>
          <a:xfrm>
            <a:off x="10869785" y="2756988"/>
            <a:ext cx="1248157" cy="157662"/>
          </a:xfrm>
          <a:prstGeom prst="rect">
            <a:avLst/>
          </a:prstGeom>
          <a:ln>
            <a:solidFill>
              <a:schemeClr val="tx1"/>
            </a:solidFill>
          </a:ln>
        </p:spPr>
      </p:pic>
      <p:pic>
        <p:nvPicPr>
          <p:cNvPr id="18" name="Grafik 17">
            <a:extLst>
              <a:ext uri="{FF2B5EF4-FFF2-40B4-BE49-F238E27FC236}">
                <a16:creationId xmlns:a16="http://schemas.microsoft.com/office/drawing/2014/main" id="{AB50C76D-B1AB-5BCB-708F-028242F9FA0B}"/>
              </a:ext>
            </a:extLst>
          </p:cNvPr>
          <p:cNvPicPr>
            <a:picLocks noChangeAspect="1"/>
          </p:cNvPicPr>
          <p:nvPr/>
        </p:nvPicPr>
        <p:blipFill>
          <a:blip r:embed="rId8"/>
          <a:stretch>
            <a:fillRect/>
          </a:stretch>
        </p:blipFill>
        <p:spPr>
          <a:xfrm>
            <a:off x="5524499" y="3573976"/>
            <a:ext cx="5121477" cy="3214712"/>
          </a:xfrm>
          <a:prstGeom prst="rect">
            <a:avLst/>
          </a:prstGeom>
        </p:spPr>
      </p:pic>
      <p:cxnSp>
        <p:nvCxnSpPr>
          <p:cNvPr id="24" name="Gerade Verbindung mit Pfeil 23">
            <a:extLst>
              <a:ext uri="{FF2B5EF4-FFF2-40B4-BE49-F238E27FC236}">
                <a16:creationId xmlns:a16="http://schemas.microsoft.com/office/drawing/2014/main" id="{B49ADF5B-890F-EE68-1E56-8A4ED6DB5482}"/>
              </a:ext>
            </a:extLst>
          </p:cNvPr>
          <p:cNvCxnSpPr>
            <a:cxnSpLocks/>
          </p:cNvCxnSpPr>
          <p:nvPr/>
        </p:nvCxnSpPr>
        <p:spPr>
          <a:xfrm>
            <a:off x="7934163" y="3429000"/>
            <a:ext cx="1809750" cy="110490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321127A1-C5D9-CE3C-ABBF-410C44ADB942}"/>
              </a:ext>
            </a:extLst>
          </p:cNvPr>
          <p:cNvCxnSpPr>
            <a:cxnSpLocks/>
          </p:cNvCxnSpPr>
          <p:nvPr/>
        </p:nvCxnSpPr>
        <p:spPr>
          <a:xfrm flipH="1">
            <a:off x="5848350" y="3429000"/>
            <a:ext cx="2095338" cy="110490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372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1000" fill="hold"/>
                                        <p:tgtEl>
                                          <p:spTgt spid="20"/>
                                        </p:tgtEl>
                                        <p:attrNameLst>
                                          <p:attrName>ppt_w</p:attrName>
                                        </p:attrNameLst>
                                      </p:cBhvr>
                                      <p:tavLst>
                                        <p:tav tm="0">
                                          <p:val>
                                            <p:fltVal val="0"/>
                                          </p:val>
                                        </p:tav>
                                        <p:tav tm="100000">
                                          <p:val>
                                            <p:strVal val="#ppt_w"/>
                                          </p:val>
                                        </p:tav>
                                      </p:tavLst>
                                    </p:anim>
                                    <p:anim calcmode="lin" valueType="num">
                                      <p:cBhvr>
                                        <p:cTn id="22" dur="1000" fill="hold"/>
                                        <p:tgtEl>
                                          <p:spTgt spid="20"/>
                                        </p:tgtEl>
                                        <p:attrNameLst>
                                          <p:attrName>ppt_h</p:attrName>
                                        </p:attrNameLst>
                                      </p:cBhvr>
                                      <p:tavLst>
                                        <p:tav tm="0">
                                          <p:val>
                                            <p:fltVal val="0"/>
                                          </p:val>
                                        </p:tav>
                                        <p:tav tm="100000">
                                          <p:val>
                                            <p:strVal val="#ppt_h"/>
                                          </p:val>
                                        </p:tav>
                                      </p:tavLst>
                                    </p:anim>
                                    <p:anim calcmode="lin" valueType="num">
                                      <p:cBhvr>
                                        <p:cTn id="23" dur="1000" fill="hold"/>
                                        <p:tgtEl>
                                          <p:spTgt spid="20"/>
                                        </p:tgtEl>
                                        <p:attrNameLst>
                                          <p:attrName>style.rotation</p:attrName>
                                        </p:attrNameLst>
                                      </p:cBhvr>
                                      <p:tavLst>
                                        <p:tav tm="0">
                                          <p:val>
                                            <p:fltVal val="90"/>
                                          </p:val>
                                        </p:tav>
                                        <p:tav tm="100000">
                                          <p:val>
                                            <p:fltVal val="0"/>
                                          </p:val>
                                        </p:tav>
                                      </p:tavLst>
                                    </p:anim>
                                    <p:animEffect transition="in" filter="fade">
                                      <p:cBhvr>
                                        <p:cTn id="24" dur="1000"/>
                                        <p:tgtEl>
                                          <p:spTgt spid="20"/>
                                        </p:tgtEl>
                                      </p:cBhvr>
                                    </p:animEffect>
                                  </p:childTnLst>
                                </p:cTn>
                              </p:par>
                              <p:par>
                                <p:cTn id="25" presetID="3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fltVal val="0"/>
                                          </p:val>
                                        </p:tav>
                                        <p:tav tm="100000">
                                          <p:val>
                                            <p:strVal val="#ppt_w"/>
                                          </p:val>
                                        </p:tav>
                                      </p:tavLst>
                                    </p:anim>
                                    <p:anim calcmode="lin" valueType="num">
                                      <p:cBhvr>
                                        <p:cTn id="28" dur="1000" fill="hold"/>
                                        <p:tgtEl>
                                          <p:spTgt spid="24"/>
                                        </p:tgtEl>
                                        <p:attrNameLst>
                                          <p:attrName>ppt_h</p:attrName>
                                        </p:attrNameLst>
                                      </p:cBhvr>
                                      <p:tavLst>
                                        <p:tav tm="0">
                                          <p:val>
                                            <p:fltVal val="0"/>
                                          </p:val>
                                        </p:tav>
                                        <p:tav tm="100000">
                                          <p:val>
                                            <p:strVal val="#ppt_h"/>
                                          </p:val>
                                        </p:tav>
                                      </p:tavLst>
                                    </p:anim>
                                    <p:anim calcmode="lin" valueType="num">
                                      <p:cBhvr>
                                        <p:cTn id="29" dur="1000" fill="hold"/>
                                        <p:tgtEl>
                                          <p:spTgt spid="24"/>
                                        </p:tgtEl>
                                        <p:attrNameLst>
                                          <p:attrName>style.rotation</p:attrName>
                                        </p:attrNameLst>
                                      </p:cBhvr>
                                      <p:tavLst>
                                        <p:tav tm="0">
                                          <p:val>
                                            <p:fltVal val="90"/>
                                          </p:val>
                                        </p:tav>
                                        <p:tav tm="100000">
                                          <p:val>
                                            <p:fltVal val="0"/>
                                          </p:val>
                                        </p:tav>
                                      </p:tavLst>
                                    </p:anim>
                                    <p:animEffect transition="in" filter="fade">
                                      <p:cBhvr>
                                        <p:cTn id="30" dur="1000"/>
                                        <p:tgtEl>
                                          <p:spTgt spid="24"/>
                                        </p:tgtEl>
                                      </p:cBhvr>
                                    </p:animEffect>
                                  </p:childTnLst>
                                </p:cTn>
                              </p:par>
                              <p:par>
                                <p:cTn id="31" presetID="3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1000" fill="hold"/>
                                        <p:tgtEl>
                                          <p:spTgt spid="18"/>
                                        </p:tgtEl>
                                        <p:attrNameLst>
                                          <p:attrName>ppt_w</p:attrName>
                                        </p:attrNameLst>
                                      </p:cBhvr>
                                      <p:tavLst>
                                        <p:tav tm="0">
                                          <p:val>
                                            <p:fltVal val="0"/>
                                          </p:val>
                                        </p:tav>
                                        <p:tav tm="100000">
                                          <p:val>
                                            <p:strVal val="#ppt_w"/>
                                          </p:val>
                                        </p:tav>
                                      </p:tavLst>
                                    </p:anim>
                                    <p:anim calcmode="lin" valueType="num">
                                      <p:cBhvr>
                                        <p:cTn id="34" dur="1000" fill="hold"/>
                                        <p:tgtEl>
                                          <p:spTgt spid="18"/>
                                        </p:tgtEl>
                                        <p:attrNameLst>
                                          <p:attrName>ppt_h</p:attrName>
                                        </p:attrNameLst>
                                      </p:cBhvr>
                                      <p:tavLst>
                                        <p:tav tm="0">
                                          <p:val>
                                            <p:fltVal val="0"/>
                                          </p:val>
                                        </p:tav>
                                        <p:tav tm="100000">
                                          <p:val>
                                            <p:strVal val="#ppt_h"/>
                                          </p:val>
                                        </p:tav>
                                      </p:tavLst>
                                    </p:anim>
                                    <p:anim calcmode="lin" valueType="num">
                                      <p:cBhvr>
                                        <p:cTn id="35" dur="1000" fill="hold"/>
                                        <p:tgtEl>
                                          <p:spTgt spid="18"/>
                                        </p:tgtEl>
                                        <p:attrNameLst>
                                          <p:attrName>style.rotation</p:attrName>
                                        </p:attrNameLst>
                                      </p:cBhvr>
                                      <p:tavLst>
                                        <p:tav tm="0">
                                          <p:val>
                                            <p:fltVal val="90"/>
                                          </p:val>
                                        </p:tav>
                                        <p:tav tm="100000">
                                          <p:val>
                                            <p:fltVal val="0"/>
                                          </p:val>
                                        </p:tav>
                                      </p:tavLst>
                                    </p:anim>
                                    <p:animEffect transition="in" filter="fade">
                                      <p:cBhvr>
                                        <p:cTn id="3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2DDA3000-77A8-2564-BA67-BF8053354579}"/>
              </a:ext>
            </a:extLst>
          </p:cNvPr>
          <p:cNvPicPr>
            <a:picLocks noChangeAspect="1"/>
          </p:cNvPicPr>
          <p:nvPr/>
        </p:nvPicPr>
        <p:blipFill>
          <a:blip r:embed="rId2"/>
          <a:stretch>
            <a:fillRect/>
          </a:stretch>
        </p:blipFill>
        <p:spPr>
          <a:xfrm>
            <a:off x="4156587" y="1585549"/>
            <a:ext cx="7477126" cy="5101001"/>
          </a:xfrm>
          <a:prstGeom prst="rect">
            <a:avLst/>
          </a:prstGeom>
        </p:spPr>
      </p:pic>
      <p:pic>
        <p:nvPicPr>
          <p:cNvPr id="28" name="Grafik 27">
            <a:extLst>
              <a:ext uri="{FF2B5EF4-FFF2-40B4-BE49-F238E27FC236}">
                <a16:creationId xmlns:a16="http://schemas.microsoft.com/office/drawing/2014/main" id="{2FB31633-B137-C875-D5F8-C902E60A035F}"/>
              </a:ext>
            </a:extLst>
          </p:cNvPr>
          <p:cNvPicPr>
            <a:picLocks noChangeAspect="1"/>
          </p:cNvPicPr>
          <p:nvPr/>
        </p:nvPicPr>
        <p:blipFill>
          <a:blip r:embed="rId3"/>
          <a:stretch>
            <a:fillRect/>
          </a:stretch>
        </p:blipFill>
        <p:spPr>
          <a:xfrm>
            <a:off x="158237" y="1491681"/>
            <a:ext cx="3713675" cy="5181963"/>
          </a:xfrm>
          <a:prstGeom prst="rect">
            <a:avLst/>
          </a:prstGeom>
        </p:spPr>
      </p:pic>
      <p:sp>
        <p:nvSpPr>
          <p:cNvPr id="19" name="Textfeld 18">
            <a:extLst>
              <a:ext uri="{FF2B5EF4-FFF2-40B4-BE49-F238E27FC236}">
                <a16:creationId xmlns:a16="http://schemas.microsoft.com/office/drawing/2014/main" id="{637DA1CC-B373-29A9-A5FB-94BDA9F65B9C}"/>
              </a:ext>
            </a:extLst>
          </p:cNvPr>
          <p:cNvSpPr txBox="1"/>
          <p:nvPr/>
        </p:nvSpPr>
        <p:spPr>
          <a:xfrm>
            <a:off x="0" y="67875"/>
            <a:ext cx="12191999" cy="369332"/>
          </a:xfrm>
          <a:prstGeom prst="rect">
            <a:avLst/>
          </a:prstGeom>
          <a:noFill/>
        </p:spPr>
        <p:txBody>
          <a:bodyPr wrap="square" rtlCol="0">
            <a:spAutoFit/>
          </a:bodyPr>
          <a:lstStyle/>
          <a:p>
            <a:pPr algn="ctr"/>
            <a:r>
              <a:rPr lang="de-DE" sz="1800" dirty="0">
                <a:latin typeface="Arial" panose="020B0604020202020204" pitchFamily="34" charset="0"/>
                <a:cs typeface="Arial" panose="020B0604020202020204" pitchFamily="34" charset="0"/>
              </a:rPr>
              <a:t>Die Befehlsbox „</a:t>
            </a:r>
            <a:r>
              <a:rPr lang="de-DE" sz="1800" b="1" dirty="0">
                <a:latin typeface="Arial" panose="020B0604020202020204" pitchFamily="34" charset="0"/>
                <a:cs typeface="Arial" panose="020B0604020202020204" pitchFamily="34" charset="0"/>
              </a:rPr>
              <a:t>Linien</a:t>
            </a:r>
            <a:r>
              <a:rPr lang="de-DE" sz="1800" dirty="0">
                <a:latin typeface="Arial" panose="020B0604020202020204" pitchFamily="34" charset="0"/>
                <a:cs typeface="Arial" panose="020B0604020202020204" pitchFamily="34" charset="0"/>
              </a:rPr>
              <a:t>“ </a:t>
            </a:r>
            <a:endParaRPr lang="de-DE" b="1" dirty="0">
              <a:latin typeface="Arial" panose="020B0604020202020204" pitchFamily="34" charset="0"/>
              <a:cs typeface="Arial" panose="020B0604020202020204" pitchFamily="34" charset="0"/>
            </a:endParaRPr>
          </a:p>
        </p:txBody>
      </p:sp>
      <p:sp>
        <p:nvSpPr>
          <p:cNvPr id="33" name="Ellipse 32">
            <a:extLst>
              <a:ext uri="{FF2B5EF4-FFF2-40B4-BE49-F238E27FC236}">
                <a16:creationId xmlns:a16="http://schemas.microsoft.com/office/drawing/2014/main" id="{29E4DD1A-146E-B833-DAE1-012101F751BE}"/>
              </a:ext>
            </a:extLst>
          </p:cNvPr>
          <p:cNvSpPr/>
          <p:nvPr/>
        </p:nvSpPr>
        <p:spPr>
          <a:xfrm>
            <a:off x="2244502" y="3578501"/>
            <a:ext cx="1051731" cy="338755"/>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a:extLst>
              <a:ext uri="{FF2B5EF4-FFF2-40B4-BE49-F238E27FC236}">
                <a16:creationId xmlns:a16="http://schemas.microsoft.com/office/drawing/2014/main" id="{09E9C4DB-8A1F-A989-591D-9DA33BA79700}"/>
              </a:ext>
            </a:extLst>
          </p:cNvPr>
          <p:cNvPicPr>
            <a:picLocks noChangeAspect="1"/>
          </p:cNvPicPr>
          <p:nvPr/>
        </p:nvPicPr>
        <p:blipFill>
          <a:blip r:embed="rId4"/>
          <a:stretch>
            <a:fillRect/>
          </a:stretch>
        </p:blipFill>
        <p:spPr>
          <a:xfrm>
            <a:off x="3493818" y="1572643"/>
            <a:ext cx="8139895" cy="5101001"/>
          </a:xfrm>
          <a:prstGeom prst="rect">
            <a:avLst/>
          </a:prstGeom>
        </p:spPr>
      </p:pic>
      <p:cxnSp>
        <p:nvCxnSpPr>
          <p:cNvPr id="30" name="Gerade Verbindung mit Pfeil 29">
            <a:extLst>
              <a:ext uri="{FF2B5EF4-FFF2-40B4-BE49-F238E27FC236}">
                <a16:creationId xmlns:a16="http://schemas.microsoft.com/office/drawing/2014/main" id="{445B04A8-4602-E358-4EFF-A6C66BFAEDD7}"/>
              </a:ext>
            </a:extLst>
          </p:cNvPr>
          <p:cNvCxnSpPr>
            <a:cxnSpLocks/>
            <a:stCxn id="33" idx="6"/>
          </p:cNvCxnSpPr>
          <p:nvPr/>
        </p:nvCxnSpPr>
        <p:spPr>
          <a:xfrm flipV="1">
            <a:off x="3296233" y="3178629"/>
            <a:ext cx="1040636" cy="56925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feld 8">
            <a:extLst>
              <a:ext uri="{FF2B5EF4-FFF2-40B4-BE49-F238E27FC236}">
                <a16:creationId xmlns:a16="http://schemas.microsoft.com/office/drawing/2014/main" id="{6FC025FD-16BF-CA6A-5FF7-A715957ACF22}"/>
              </a:ext>
            </a:extLst>
          </p:cNvPr>
          <p:cNvSpPr txBox="1"/>
          <p:nvPr/>
        </p:nvSpPr>
        <p:spPr>
          <a:xfrm>
            <a:off x="4763588" y="673285"/>
            <a:ext cx="3048000" cy="646331"/>
          </a:xfrm>
          <a:prstGeom prst="rect">
            <a:avLst/>
          </a:prstGeom>
          <a:noFill/>
        </p:spPr>
        <p:txBody>
          <a:bodyPr wrap="square" rtlCol="0">
            <a:spAutoFit/>
          </a:bodyPr>
          <a:lstStyle/>
          <a:p>
            <a:r>
              <a:rPr lang="de-DE" dirty="0"/>
              <a:t>Zudem kann man auch noch </a:t>
            </a:r>
            <a:r>
              <a:rPr lang="de-DE" dirty="0" err="1"/>
              <a:t>Hilflinien</a:t>
            </a:r>
            <a:r>
              <a:rPr lang="de-DE" dirty="0"/>
              <a:t> einfügen.</a:t>
            </a:r>
          </a:p>
        </p:txBody>
      </p:sp>
      <p:pic>
        <p:nvPicPr>
          <p:cNvPr id="12" name="Grafik 11">
            <a:extLst>
              <a:ext uri="{FF2B5EF4-FFF2-40B4-BE49-F238E27FC236}">
                <a16:creationId xmlns:a16="http://schemas.microsoft.com/office/drawing/2014/main" id="{99CCEF73-3CD3-4E27-EC29-68F6054FBCFE}"/>
              </a:ext>
            </a:extLst>
          </p:cNvPr>
          <p:cNvPicPr>
            <a:picLocks noChangeAspect="1"/>
          </p:cNvPicPr>
          <p:nvPr/>
        </p:nvPicPr>
        <p:blipFill>
          <a:blip r:embed="rId5"/>
          <a:stretch>
            <a:fillRect/>
          </a:stretch>
        </p:blipFill>
        <p:spPr>
          <a:xfrm>
            <a:off x="7563765" y="47725"/>
            <a:ext cx="1124107" cy="409632"/>
          </a:xfrm>
          <a:prstGeom prst="rect">
            <a:avLst/>
          </a:prstGeom>
        </p:spPr>
      </p:pic>
      <p:sp>
        <p:nvSpPr>
          <p:cNvPr id="2" name="Ellipse 1">
            <a:extLst>
              <a:ext uri="{FF2B5EF4-FFF2-40B4-BE49-F238E27FC236}">
                <a16:creationId xmlns:a16="http://schemas.microsoft.com/office/drawing/2014/main" id="{22F13355-A2B0-5D09-34E4-443F76DC8307}"/>
              </a:ext>
            </a:extLst>
          </p:cNvPr>
          <p:cNvSpPr/>
          <p:nvPr/>
        </p:nvSpPr>
        <p:spPr>
          <a:xfrm>
            <a:off x="958223" y="3578501"/>
            <a:ext cx="1051731" cy="338755"/>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691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F40B36AA-8F91-CB3B-7BF9-204359FCF992}"/>
              </a:ext>
            </a:extLst>
          </p:cNvPr>
          <p:cNvPicPr>
            <a:picLocks noChangeAspect="1"/>
          </p:cNvPicPr>
          <p:nvPr/>
        </p:nvPicPr>
        <p:blipFill>
          <a:blip r:embed="rId2"/>
          <a:stretch>
            <a:fillRect/>
          </a:stretch>
        </p:blipFill>
        <p:spPr>
          <a:xfrm>
            <a:off x="5754030" y="424356"/>
            <a:ext cx="5685495" cy="3580403"/>
          </a:xfrm>
          <a:prstGeom prst="rect">
            <a:avLst/>
          </a:prstGeom>
        </p:spPr>
      </p:pic>
      <p:pic>
        <p:nvPicPr>
          <p:cNvPr id="23" name="Grafik 22">
            <a:extLst>
              <a:ext uri="{FF2B5EF4-FFF2-40B4-BE49-F238E27FC236}">
                <a16:creationId xmlns:a16="http://schemas.microsoft.com/office/drawing/2014/main" id="{6733C62B-DAB1-7CD1-FA5F-C39A64FA13F0}"/>
              </a:ext>
            </a:extLst>
          </p:cNvPr>
          <p:cNvPicPr>
            <a:picLocks noChangeAspect="1"/>
          </p:cNvPicPr>
          <p:nvPr/>
        </p:nvPicPr>
        <p:blipFill>
          <a:blip r:embed="rId3"/>
          <a:stretch>
            <a:fillRect/>
          </a:stretch>
        </p:blipFill>
        <p:spPr>
          <a:xfrm>
            <a:off x="83916" y="4568170"/>
            <a:ext cx="9840698" cy="2219635"/>
          </a:xfrm>
          <a:prstGeom prst="rect">
            <a:avLst/>
          </a:prstGeom>
          <a:ln>
            <a:solidFill>
              <a:schemeClr val="tx1"/>
            </a:solidFill>
          </a:ln>
        </p:spPr>
      </p:pic>
      <p:pic>
        <p:nvPicPr>
          <p:cNvPr id="3" name="Grafik 2">
            <a:extLst>
              <a:ext uri="{FF2B5EF4-FFF2-40B4-BE49-F238E27FC236}">
                <a16:creationId xmlns:a16="http://schemas.microsoft.com/office/drawing/2014/main" id="{2A7AC18F-BBDF-6538-CDCF-6767FAC2D1A4}"/>
              </a:ext>
            </a:extLst>
          </p:cNvPr>
          <p:cNvPicPr>
            <a:picLocks noChangeAspect="1"/>
          </p:cNvPicPr>
          <p:nvPr/>
        </p:nvPicPr>
        <p:blipFill>
          <a:blip r:embed="rId4"/>
          <a:stretch>
            <a:fillRect/>
          </a:stretch>
        </p:blipFill>
        <p:spPr>
          <a:xfrm>
            <a:off x="122010" y="511211"/>
            <a:ext cx="5524016" cy="3441664"/>
          </a:xfrm>
          <a:prstGeom prst="rect">
            <a:avLst/>
          </a:prstGeom>
          <a:ln w="22225">
            <a:solidFill>
              <a:schemeClr val="tx1"/>
            </a:solidFill>
          </a:ln>
        </p:spPr>
      </p:pic>
      <p:sp>
        <p:nvSpPr>
          <p:cNvPr id="19" name="Textfeld 18">
            <a:extLst>
              <a:ext uri="{FF2B5EF4-FFF2-40B4-BE49-F238E27FC236}">
                <a16:creationId xmlns:a16="http://schemas.microsoft.com/office/drawing/2014/main" id="{637DA1CC-B373-29A9-A5FB-94BDA9F65B9C}"/>
              </a:ext>
            </a:extLst>
          </p:cNvPr>
          <p:cNvSpPr txBox="1"/>
          <p:nvPr/>
        </p:nvSpPr>
        <p:spPr>
          <a:xfrm>
            <a:off x="0" y="-36631"/>
            <a:ext cx="12191999" cy="369332"/>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3.) Verlinkung der Marken in den Diagrammen zu den Messdatenzeilen:</a:t>
            </a:r>
          </a:p>
        </p:txBody>
      </p:sp>
      <p:sp>
        <p:nvSpPr>
          <p:cNvPr id="14" name="Textfeld 13">
            <a:extLst>
              <a:ext uri="{FF2B5EF4-FFF2-40B4-BE49-F238E27FC236}">
                <a16:creationId xmlns:a16="http://schemas.microsoft.com/office/drawing/2014/main" id="{B8C0553A-B92D-74D1-CC55-3AEEF94E60C4}"/>
              </a:ext>
            </a:extLst>
          </p:cNvPr>
          <p:cNvSpPr txBox="1"/>
          <p:nvPr/>
        </p:nvSpPr>
        <p:spPr>
          <a:xfrm>
            <a:off x="6086474" y="2766634"/>
            <a:ext cx="1902065" cy="369332"/>
          </a:xfrm>
          <a:prstGeom prst="rect">
            <a:avLst/>
          </a:prstGeom>
          <a:noFill/>
        </p:spPr>
        <p:txBody>
          <a:bodyPr wrap="square" rtlCol="0">
            <a:spAutoFit/>
          </a:bodyPr>
          <a:lstStyle/>
          <a:p>
            <a:pPr algn="ctr"/>
            <a:r>
              <a:rPr lang="de-DE" dirty="0"/>
              <a:t>Mausklick</a:t>
            </a:r>
          </a:p>
        </p:txBody>
      </p:sp>
      <p:cxnSp>
        <p:nvCxnSpPr>
          <p:cNvPr id="21" name="Gerade Verbindung mit Pfeil 20">
            <a:extLst>
              <a:ext uri="{FF2B5EF4-FFF2-40B4-BE49-F238E27FC236}">
                <a16:creationId xmlns:a16="http://schemas.microsoft.com/office/drawing/2014/main" id="{84127C3A-E3AB-72D7-5319-49BE11B9C2AE}"/>
              </a:ext>
            </a:extLst>
          </p:cNvPr>
          <p:cNvCxnSpPr>
            <a:cxnSpLocks/>
          </p:cNvCxnSpPr>
          <p:nvPr/>
        </p:nvCxnSpPr>
        <p:spPr>
          <a:xfrm>
            <a:off x="1545162" y="3250414"/>
            <a:ext cx="7372415" cy="209400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8B524C83-969F-DF41-23ED-60A31335A8B7}"/>
              </a:ext>
            </a:extLst>
          </p:cNvPr>
          <p:cNvCxnSpPr>
            <a:cxnSpLocks/>
          </p:cNvCxnSpPr>
          <p:nvPr/>
        </p:nvCxnSpPr>
        <p:spPr>
          <a:xfrm flipH="1">
            <a:off x="3082834" y="3375214"/>
            <a:ext cx="3798970" cy="243340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8A2883EC-9D39-34B1-B937-3C78809AEB03}"/>
              </a:ext>
            </a:extLst>
          </p:cNvPr>
          <p:cNvCxnSpPr>
            <a:cxnSpLocks/>
          </p:cNvCxnSpPr>
          <p:nvPr/>
        </p:nvCxnSpPr>
        <p:spPr>
          <a:xfrm>
            <a:off x="6886575" y="3375214"/>
            <a:ext cx="2031002" cy="196920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C5177D74-810F-B5A9-BA19-AAE826F13638}"/>
              </a:ext>
            </a:extLst>
          </p:cNvPr>
          <p:cNvSpPr txBox="1"/>
          <p:nvPr/>
        </p:nvSpPr>
        <p:spPr>
          <a:xfrm>
            <a:off x="1847850" y="4203278"/>
            <a:ext cx="1902065" cy="369332"/>
          </a:xfrm>
          <a:prstGeom prst="rect">
            <a:avLst/>
          </a:prstGeom>
          <a:noFill/>
        </p:spPr>
        <p:txBody>
          <a:bodyPr wrap="square" rtlCol="0">
            <a:spAutoFit/>
          </a:bodyPr>
          <a:lstStyle/>
          <a:p>
            <a:pPr algn="ctr"/>
            <a:r>
              <a:rPr lang="de-DE" dirty="0"/>
              <a:t>Blatt „Daten“:</a:t>
            </a:r>
          </a:p>
        </p:txBody>
      </p:sp>
      <p:cxnSp>
        <p:nvCxnSpPr>
          <p:cNvPr id="2" name="Gerade Verbindung mit Pfeil 1">
            <a:extLst>
              <a:ext uri="{FF2B5EF4-FFF2-40B4-BE49-F238E27FC236}">
                <a16:creationId xmlns:a16="http://schemas.microsoft.com/office/drawing/2014/main" id="{9D669683-8434-309E-C19F-02C82EFBD8DB}"/>
              </a:ext>
            </a:extLst>
          </p:cNvPr>
          <p:cNvCxnSpPr>
            <a:cxnSpLocks/>
          </p:cNvCxnSpPr>
          <p:nvPr/>
        </p:nvCxnSpPr>
        <p:spPr>
          <a:xfrm flipH="1">
            <a:off x="6881804" y="3032793"/>
            <a:ext cx="108004" cy="34242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feld 3">
            <a:extLst>
              <a:ext uri="{FF2B5EF4-FFF2-40B4-BE49-F238E27FC236}">
                <a16:creationId xmlns:a16="http://schemas.microsoft.com/office/drawing/2014/main" id="{1CF7FCE9-031F-66BC-F7E9-6E5464E1447F}"/>
              </a:ext>
            </a:extLst>
          </p:cNvPr>
          <p:cNvSpPr txBox="1"/>
          <p:nvPr/>
        </p:nvSpPr>
        <p:spPr>
          <a:xfrm>
            <a:off x="9924613" y="5598306"/>
            <a:ext cx="2084507" cy="646331"/>
          </a:xfrm>
          <a:prstGeom prst="rect">
            <a:avLst/>
          </a:prstGeom>
          <a:noFill/>
        </p:spPr>
        <p:txBody>
          <a:bodyPr wrap="square" rtlCol="0">
            <a:spAutoFit/>
          </a:bodyPr>
          <a:lstStyle/>
          <a:p>
            <a:r>
              <a:rPr lang="de-DE" dirty="0"/>
              <a:t>Die </a:t>
            </a:r>
            <a:r>
              <a:rPr lang="de-DE" dirty="0" err="1"/>
              <a:t>Heizzeit</a:t>
            </a:r>
            <a:r>
              <a:rPr lang="de-DE" dirty="0"/>
              <a:t> beträgt nur 6 Minuten.</a:t>
            </a:r>
          </a:p>
        </p:txBody>
      </p:sp>
    </p:spTree>
    <p:extLst>
      <p:ext uri="{BB962C8B-B14F-4D97-AF65-F5344CB8AC3E}">
        <p14:creationId xmlns:p14="http://schemas.microsoft.com/office/powerpoint/2010/main" val="407264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ppt_x"/>
                                          </p:val>
                                        </p:tav>
                                        <p:tav tm="100000">
                                          <p:val>
                                            <p:strVal val="#ppt_x"/>
                                          </p:val>
                                        </p:tav>
                                      </p:tavLst>
                                    </p:anim>
                                    <p:anim calcmode="lin" valueType="num">
                                      <p:cBhvr additive="base">
                                        <p:cTn id="1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2" presetClass="entr" presetSubtype="4"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feld 18">
            <a:extLst>
              <a:ext uri="{FF2B5EF4-FFF2-40B4-BE49-F238E27FC236}">
                <a16:creationId xmlns:a16="http://schemas.microsoft.com/office/drawing/2014/main" id="{637DA1CC-B373-29A9-A5FB-94BDA9F65B9C}"/>
              </a:ext>
            </a:extLst>
          </p:cNvPr>
          <p:cNvSpPr txBox="1"/>
          <p:nvPr/>
        </p:nvSpPr>
        <p:spPr>
          <a:xfrm>
            <a:off x="4861" y="0"/>
            <a:ext cx="12191999" cy="369332"/>
          </a:xfrm>
          <a:prstGeom prst="rect">
            <a:avLst/>
          </a:prstGeom>
          <a:noFill/>
        </p:spPr>
        <p:txBody>
          <a:bodyPr wrap="square" rtlCol="0">
            <a:spAutoFit/>
          </a:bodyPr>
          <a:lstStyle/>
          <a:p>
            <a:pPr algn="ctr"/>
            <a:endParaRPr lang="de-DE" b="1" dirty="0">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493B7AAE-7EAD-8667-6D48-571E7F7CF0FC}"/>
              </a:ext>
            </a:extLst>
          </p:cNvPr>
          <p:cNvSpPr txBox="1"/>
          <p:nvPr/>
        </p:nvSpPr>
        <p:spPr>
          <a:xfrm>
            <a:off x="330302" y="705353"/>
            <a:ext cx="11521673" cy="5847755"/>
          </a:xfrm>
          <a:prstGeom prst="rect">
            <a:avLst/>
          </a:prstGeom>
          <a:noFill/>
        </p:spPr>
        <p:txBody>
          <a:bodyPr wrap="square" rtlCol="0">
            <a:spAutoFit/>
          </a:bodyPr>
          <a:lstStyle/>
          <a:p>
            <a:pPr algn="ctr"/>
            <a:r>
              <a:rPr lang="de-DE" dirty="0"/>
              <a:t>Es können bei diesem Beispiel auch andere unterstützte  Datenlogger verwendet werden, die geeignet sind </a:t>
            </a:r>
            <a:r>
              <a:rPr lang="de-DE" dirty="0">
                <a:solidFill>
                  <a:srgbClr val="FF0000"/>
                </a:solidFill>
              </a:rPr>
              <a:t>Oberflächentemperaturen</a:t>
            </a:r>
            <a:r>
              <a:rPr lang="de-DE" dirty="0"/>
              <a:t> mit der Auflösung von </a:t>
            </a:r>
            <a:r>
              <a:rPr lang="de-DE" dirty="0">
                <a:solidFill>
                  <a:srgbClr val="FF0000"/>
                </a:solidFill>
              </a:rPr>
              <a:t>0,1 °C</a:t>
            </a:r>
            <a:r>
              <a:rPr lang="de-DE" dirty="0"/>
              <a:t> aufzuzeichnen.</a:t>
            </a:r>
          </a:p>
          <a:p>
            <a:pPr algn="ctr"/>
            <a:endParaRPr lang="de-DE" dirty="0"/>
          </a:p>
          <a:p>
            <a:pPr algn="ctr"/>
            <a:r>
              <a:rPr lang="de-DE" dirty="0"/>
              <a:t>Da im Beispiel an örtlich auseinanderliegenden Orten aufgezeichnet wird, wurden zeitlich parallel </a:t>
            </a:r>
            <a:r>
              <a:rPr lang="de-DE" dirty="0">
                <a:solidFill>
                  <a:srgbClr val="FF0000"/>
                </a:solidFill>
              </a:rPr>
              <a:t>separate Datenlogger </a:t>
            </a:r>
            <a:r>
              <a:rPr lang="de-DE" dirty="0"/>
              <a:t>verwendet.</a:t>
            </a:r>
          </a:p>
          <a:p>
            <a:pPr algn="ctr"/>
            <a:endParaRPr lang="de-DE" dirty="0"/>
          </a:p>
          <a:p>
            <a:pPr algn="ctr"/>
            <a:r>
              <a:rPr lang="de-DE" dirty="0"/>
              <a:t>In dieser Präsentation wird die </a:t>
            </a:r>
            <a:r>
              <a:rPr lang="de-DE" dirty="0">
                <a:solidFill>
                  <a:srgbClr val="FF0000"/>
                </a:solidFill>
              </a:rPr>
              <a:t>Version 2023-4 der Lüftungslogger-Excelmappe </a:t>
            </a:r>
            <a:r>
              <a:rPr lang="de-DE" dirty="0"/>
              <a:t>verwendet: </a:t>
            </a:r>
          </a:p>
          <a:p>
            <a:pPr algn="ctr"/>
            <a:r>
              <a:rPr lang="de-DE" dirty="0">
                <a:hlinkClick r:id="rId2"/>
              </a:rPr>
              <a:t>https://www.luftdicht.de/lueftungslogger-bibliothek/versionsgeschichte.htm#2023_4</a:t>
            </a:r>
            <a:endParaRPr lang="de-DE" dirty="0"/>
          </a:p>
          <a:p>
            <a:pPr algn="ctr"/>
            <a:endParaRPr lang="de-DE" dirty="0"/>
          </a:p>
          <a:p>
            <a:pPr algn="ctr"/>
            <a:r>
              <a:rPr lang="de-DE" dirty="0"/>
              <a:t>Vielen Dank für die Aufmerksamkeit!</a:t>
            </a:r>
          </a:p>
          <a:p>
            <a:pPr algn="ctr"/>
            <a:endParaRPr lang="de-DE" sz="1400" dirty="0"/>
          </a:p>
          <a:p>
            <a:pPr algn="ctr"/>
            <a:r>
              <a:rPr lang="de-DE" dirty="0"/>
              <a:t>Mit freundlichem Gruß</a:t>
            </a:r>
          </a:p>
          <a:p>
            <a:pPr algn="ctr"/>
            <a:r>
              <a:rPr lang="de-DE" dirty="0"/>
              <a:t>Herbert Trauernicht</a:t>
            </a:r>
          </a:p>
          <a:p>
            <a:pPr algn="ctr"/>
            <a:r>
              <a:rPr lang="de-DE" dirty="0"/>
              <a:t> </a:t>
            </a:r>
          </a:p>
          <a:p>
            <a:pPr algn="ctr"/>
            <a:r>
              <a:rPr lang="de-DE" dirty="0"/>
              <a:t>Dipl.-Ing. Herbert Trauernicht</a:t>
            </a:r>
          </a:p>
          <a:p>
            <a:pPr algn="ctr"/>
            <a:r>
              <a:rPr lang="de-DE" dirty="0"/>
              <a:t>Gebäudemesstechnik</a:t>
            </a:r>
          </a:p>
          <a:p>
            <a:pPr algn="ctr"/>
            <a:r>
              <a:rPr lang="de-DE" dirty="0"/>
              <a:t>Eddenwiese 11</a:t>
            </a:r>
          </a:p>
          <a:p>
            <a:pPr algn="ctr"/>
            <a:r>
              <a:rPr lang="de-DE" dirty="0"/>
              <a:t>31319 Sehnde</a:t>
            </a:r>
          </a:p>
          <a:p>
            <a:pPr algn="ctr"/>
            <a:r>
              <a:rPr lang="de-DE" dirty="0"/>
              <a:t>Tel.: 05132 93728</a:t>
            </a:r>
          </a:p>
          <a:p>
            <a:pPr algn="ctr"/>
            <a:r>
              <a:rPr lang="de-DE" dirty="0"/>
              <a:t>E-Mail: htrauernicht@luftdicht.de</a:t>
            </a:r>
          </a:p>
          <a:p>
            <a:pPr algn="ctr"/>
            <a:r>
              <a:rPr lang="de-DE" dirty="0"/>
              <a:t>Internet: </a:t>
            </a:r>
            <a:r>
              <a:rPr lang="de-DE" dirty="0">
                <a:hlinkClick r:id="rId3"/>
              </a:rPr>
              <a:t>www.luftdicht.de</a:t>
            </a:r>
            <a:r>
              <a:rPr lang="de-DE" dirty="0"/>
              <a:t> </a:t>
            </a:r>
            <a:endParaRPr lang="de-DE" sz="1400" dirty="0"/>
          </a:p>
        </p:txBody>
      </p:sp>
      <p:sp>
        <p:nvSpPr>
          <p:cNvPr id="22" name="Textfeld 21">
            <a:extLst>
              <a:ext uri="{FF2B5EF4-FFF2-40B4-BE49-F238E27FC236}">
                <a16:creationId xmlns:a16="http://schemas.microsoft.com/office/drawing/2014/main" id="{8E46604E-BA74-F592-D9E8-B5FD4A8D3525}"/>
              </a:ext>
            </a:extLst>
          </p:cNvPr>
          <p:cNvSpPr txBox="1"/>
          <p:nvPr/>
        </p:nvSpPr>
        <p:spPr>
          <a:xfrm>
            <a:off x="-4860" y="39167"/>
            <a:ext cx="12191999" cy="369332"/>
          </a:xfrm>
          <a:prstGeom prst="rect">
            <a:avLst/>
          </a:prstGeom>
          <a:noFill/>
        </p:spPr>
        <p:txBody>
          <a:bodyPr wrap="square" rtlCol="0">
            <a:spAutoFit/>
          </a:bodyPr>
          <a:lstStyle/>
          <a:p>
            <a:pPr algn="ctr"/>
            <a:r>
              <a:rPr lang="de-DE" b="1" dirty="0"/>
              <a:t>Die beschrieben Untersuchung ist nur ein Beispiel der Anwendung von Datenloggern und der </a:t>
            </a:r>
            <a:r>
              <a:rPr lang="de-DE" b="1" dirty="0">
                <a:solidFill>
                  <a:srgbClr val="FF0000"/>
                </a:solidFill>
              </a:rPr>
              <a:t>Lüftungslogger-Excelmappe</a:t>
            </a:r>
            <a:r>
              <a:rPr lang="de-DE" b="1" dirty="0"/>
              <a:t>.</a:t>
            </a:r>
          </a:p>
        </p:txBody>
      </p:sp>
    </p:spTree>
    <p:extLst>
      <p:ext uri="{BB962C8B-B14F-4D97-AF65-F5344CB8AC3E}">
        <p14:creationId xmlns:p14="http://schemas.microsoft.com/office/powerpoint/2010/main" val="3863042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Elektronik, Computer, Anzeige enthält.&#10;&#10;Automatisch generierte Beschreibung">
            <a:extLst>
              <a:ext uri="{FF2B5EF4-FFF2-40B4-BE49-F238E27FC236}">
                <a16:creationId xmlns:a16="http://schemas.microsoft.com/office/drawing/2014/main" id="{019AD90A-DB51-036E-C336-6BB599901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202572" y="1263359"/>
            <a:ext cx="5568739" cy="4176554"/>
          </a:xfrm>
          <a:prstGeom prst="rect">
            <a:avLst/>
          </a:prstGeom>
          <a:ln>
            <a:solidFill>
              <a:schemeClr val="tx1"/>
            </a:solidFill>
          </a:ln>
        </p:spPr>
      </p:pic>
      <p:sp>
        <p:nvSpPr>
          <p:cNvPr id="5" name="Textfeld 4">
            <a:extLst>
              <a:ext uri="{FF2B5EF4-FFF2-40B4-BE49-F238E27FC236}">
                <a16:creationId xmlns:a16="http://schemas.microsoft.com/office/drawing/2014/main" id="{45A97C72-EE15-C492-520E-FB1AFD6A2512}"/>
              </a:ext>
            </a:extLst>
          </p:cNvPr>
          <p:cNvSpPr txBox="1"/>
          <p:nvPr/>
        </p:nvSpPr>
        <p:spPr>
          <a:xfrm>
            <a:off x="-83730" y="5179699"/>
            <a:ext cx="7898664" cy="954107"/>
          </a:xfrm>
          <a:prstGeom prst="rect">
            <a:avLst/>
          </a:prstGeom>
          <a:noFill/>
        </p:spPr>
        <p:txBody>
          <a:bodyPr wrap="square" rtlCol="0">
            <a:spAutoFit/>
          </a:bodyPr>
          <a:lstStyle/>
          <a:p>
            <a:pPr algn="r"/>
            <a:r>
              <a:rPr lang="en-US" sz="2800" kern="1200" dirty="0" err="1">
                <a:ea typeface="+mj-ea"/>
                <a:cs typeface="+mj-cs"/>
              </a:rPr>
              <a:t>Installierte</a:t>
            </a:r>
            <a:r>
              <a:rPr lang="en-US" sz="2800" kern="1200" dirty="0">
                <a:ea typeface="+mj-ea"/>
                <a:cs typeface="+mj-cs"/>
              </a:rPr>
              <a:t> </a:t>
            </a:r>
            <a:r>
              <a:rPr lang="en-US" sz="2800" kern="1200" dirty="0" err="1">
                <a:ea typeface="+mj-ea"/>
                <a:cs typeface="+mj-cs"/>
              </a:rPr>
              <a:t>Heizung</a:t>
            </a:r>
            <a:r>
              <a:rPr lang="en-US" sz="2800" kern="1200" dirty="0">
                <a:ea typeface="+mj-ea"/>
                <a:cs typeface="+mj-cs"/>
              </a:rPr>
              <a:t>: </a:t>
            </a:r>
            <a:r>
              <a:rPr lang="en-US" sz="2800" kern="1200" dirty="0" err="1">
                <a:solidFill>
                  <a:schemeClr val="accent6">
                    <a:lumMod val="75000"/>
                  </a:schemeClr>
                </a:solidFill>
                <a:ea typeface="+mj-ea"/>
                <a:cs typeface="+mj-cs"/>
              </a:rPr>
              <a:t>Vitocal</a:t>
            </a:r>
            <a:r>
              <a:rPr lang="en-US" sz="2800" kern="1200" dirty="0">
                <a:solidFill>
                  <a:schemeClr val="accent6">
                    <a:lumMod val="75000"/>
                  </a:schemeClr>
                </a:solidFill>
                <a:ea typeface="+mj-ea"/>
                <a:cs typeface="+mj-cs"/>
              </a:rPr>
              <a:t> 333-G von </a:t>
            </a:r>
            <a:r>
              <a:rPr lang="en-US" sz="2800" dirty="0">
                <a:solidFill>
                  <a:schemeClr val="accent6">
                    <a:lumMod val="75000"/>
                  </a:schemeClr>
                </a:solidFill>
              </a:rPr>
              <a:t>Fa.</a:t>
            </a:r>
            <a:r>
              <a:rPr lang="en-US" sz="2800" kern="1200" dirty="0">
                <a:solidFill>
                  <a:schemeClr val="accent6">
                    <a:lumMod val="75000"/>
                  </a:schemeClr>
                </a:solidFill>
                <a:ea typeface="+mj-ea"/>
                <a:cs typeface="+mj-cs"/>
              </a:rPr>
              <a:t> </a:t>
            </a:r>
            <a:r>
              <a:rPr lang="en-US" sz="2800" kern="1200" dirty="0" err="1">
                <a:solidFill>
                  <a:schemeClr val="accent6">
                    <a:lumMod val="75000"/>
                  </a:schemeClr>
                </a:solidFill>
                <a:ea typeface="+mj-ea"/>
                <a:cs typeface="+mj-cs"/>
              </a:rPr>
              <a:t>Vissmann</a:t>
            </a:r>
            <a:r>
              <a:rPr lang="en-US" sz="2800" kern="1200" dirty="0">
                <a:ea typeface="+mj-ea"/>
                <a:cs typeface="+mj-cs"/>
              </a:rPr>
              <a:t>:</a:t>
            </a:r>
          </a:p>
          <a:p>
            <a:pPr algn="r"/>
            <a:r>
              <a:rPr lang="en-US" sz="2800" dirty="0" err="1">
                <a:ea typeface="+mj-ea"/>
                <a:cs typeface="+mj-cs"/>
              </a:rPr>
              <a:t>Wärmeleistung</a:t>
            </a:r>
            <a:r>
              <a:rPr lang="en-US" sz="2800" dirty="0">
                <a:ea typeface="+mj-ea"/>
                <a:cs typeface="+mj-cs"/>
              </a:rPr>
              <a:t> der </a:t>
            </a:r>
            <a:r>
              <a:rPr lang="en-US" sz="2800" dirty="0" err="1">
                <a:ea typeface="+mj-ea"/>
                <a:cs typeface="+mj-cs"/>
              </a:rPr>
              <a:t>Wärmepumpe</a:t>
            </a:r>
            <a:r>
              <a:rPr lang="en-US" sz="2800" dirty="0">
                <a:ea typeface="+mj-ea"/>
                <a:cs typeface="+mj-cs"/>
              </a:rPr>
              <a:t>: 7,8 kW</a:t>
            </a:r>
            <a:endParaRPr lang="de-DE" sz="2800" dirty="0"/>
          </a:p>
        </p:txBody>
      </p:sp>
      <p:pic>
        <p:nvPicPr>
          <p:cNvPr id="7" name="Grafik 6" descr="Ein Bild, das draußen, Gebäude, Himmel, Haus enthält.&#10;&#10;Automatisch generierte Beschreibung">
            <a:extLst>
              <a:ext uri="{FF2B5EF4-FFF2-40B4-BE49-F238E27FC236}">
                <a16:creationId xmlns:a16="http://schemas.microsoft.com/office/drawing/2014/main" id="{59DE4B64-F550-0D92-A5B2-2FDFB0F0B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75" y="567265"/>
            <a:ext cx="7597129" cy="3894752"/>
          </a:xfrm>
          <a:prstGeom prst="rect">
            <a:avLst/>
          </a:prstGeom>
          <a:ln>
            <a:solidFill>
              <a:schemeClr val="tx1"/>
            </a:solidFill>
          </a:ln>
        </p:spPr>
      </p:pic>
      <p:sp>
        <p:nvSpPr>
          <p:cNvPr id="8" name="Textfeld 7">
            <a:extLst>
              <a:ext uri="{FF2B5EF4-FFF2-40B4-BE49-F238E27FC236}">
                <a16:creationId xmlns:a16="http://schemas.microsoft.com/office/drawing/2014/main" id="{1D636E39-DA14-CB15-69B5-1D269C71E457}"/>
              </a:ext>
            </a:extLst>
          </p:cNvPr>
          <p:cNvSpPr txBox="1"/>
          <p:nvPr/>
        </p:nvSpPr>
        <p:spPr>
          <a:xfrm>
            <a:off x="9938" y="4462017"/>
            <a:ext cx="1784027" cy="369332"/>
          </a:xfrm>
          <a:prstGeom prst="rect">
            <a:avLst/>
          </a:prstGeom>
          <a:noFill/>
        </p:spPr>
        <p:txBody>
          <a:bodyPr wrap="square" rtlCol="0">
            <a:spAutoFit/>
          </a:bodyPr>
          <a:lstStyle/>
          <a:p>
            <a:r>
              <a:rPr lang="de-DE" dirty="0"/>
              <a:t>September 2012</a:t>
            </a:r>
          </a:p>
        </p:txBody>
      </p:sp>
    </p:spTree>
    <p:extLst>
      <p:ext uri="{BB962C8B-B14F-4D97-AF65-F5344CB8AC3E}">
        <p14:creationId xmlns:p14="http://schemas.microsoft.com/office/powerpoint/2010/main" val="364269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A0B011C-9C1A-D3EA-00CC-44450BE2F2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418015" y="2239383"/>
            <a:ext cx="3365500" cy="2524126"/>
          </a:xfrm>
          <a:prstGeom prst="rect">
            <a:avLst/>
          </a:prstGeom>
        </p:spPr>
      </p:pic>
      <p:pic>
        <p:nvPicPr>
          <p:cNvPr id="7" name="Grafik 6">
            <a:extLst>
              <a:ext uri="{FF2B5EF4-FFF2-40B4-BE49-F238E27FC236}">
                <a16:creationId xmlns:a16="http://schemas.microsoft.com/office/drawing/2014/main" id="{B3246F7C-2FA9-DA9A-8B21-0E0B25F8AC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494" y="1816099"/>
            <a:ext cx="4487334" cy="3365501"/>
          </a:xfrm>
          <a:prstGeom prst="rect">
            <a:avLst/>
          </a:prstGeom>
        </p:spPr>
      </p:pic>
      <p:pic>
        <p:nvPicPr>
          <p:cNvPr id="9" name="Grafik 8">
            <a:extLst>
              <a:ext uri="{FF2B5EF4-FFF2-40B4-BE49-F238E27FC236}">
                <a16:creationId xmlns:a16="http://schemas.microsoft.com/office/drawing/2014/main" id="{47BC2248-9141-9452-F37A-E9AE2229F8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3027" y="1819275"/>
            <a:ext cx="4483100" cy="3362325"/>
          </a:xfrm>
          <a:prstGeom prst="rect">
            <a:avLst/>
          </a:prstGeom>
        </p:spPr>
      </p:pic>
      <p:sp>
        <p:nvSpPr>
          <p:cNvPr id="10" name="Textfeld 9">
            <a:extLst>
              <a:ext uri="{FF2B5EF4-FFF2-40B4-BE49-F238E27FC236}">
                <a16:creationId xmlns:a16="http://schemas.microsoft.com/office/drawing/2014/main" id="{5F2C35A7-CE28-41AF-D7B2-4A16395C62A0}"/>
              </a:ext>
            </a:extLst>
          </p:cNvPr>
          <p:cNvSpPr txBox="1"/>
          <p:nvPr/>
        </p:nvSpPr>
        <p:spPr>
          <a:xfrm>
            <a:off x="1152525" y="1304925"/>
            <a:ext cx="2828925" cy="369332"/>
          </a:xfrm>
          <a:prstGeom prst="rect">
            <a:avLst/>
          </a:prstGeom>
          <a:noFill/>
        </p:spPr>
        <p:txBody>
          <a:bodyPr wrap="square" rtlCol="0">
            <a:spAutoFit/>
          </a:bodyPr>
          <a:lstStyle/>
          <a:p>
            <a:r>
              <a:rPr lang="de-DE" dirty="0"/>
              <a:t>Heizungsverteiler im HWR</a:t>
            </a:r>
          </a:p>
        </p:txBody>
      </p:sp>
      <p:sp>
        <p:nvSpPr>
          <p:cNvPr id="11" name="Textfeld 10">
            <a:extLst>
              <a:ext uri="{FF2B5EF4-FFF2-40B4-BE49-F238E27FC236}">
                <a16:creationId xmlns:a16="http://schemas.microsoft.com/office/drawing/2014/main" id="{FA590195-FC98-78AC-6EBD-298A42A4747E}"/>
              </a:ext>
            </a:extLst>
          </p:cNvPr>
          <p:cNvSpPr txBox="1"/>
          <p:nvPr/>
        </p:nvSpPr>
        <p:spPr>
          <a:xfrm>
            <a:off x="5810251" y="1333500"/>
            <a:ext cx="571498" cy="369332"/>
          </a:xfrm>
          <a:prstGeom prst="rect">
            <a:avLst/>
          </a:prstGeom>
          <a:noFill/>
        </p:spPr>
        <p:txBody>
          <a:bodyPr wrap="square" rtlCol="0">
            <a:spAutoFit/>
          </a:bodyPr>
          <a:lstStyle/>
          <a:p>
            <a:r>
              <a:rPr lang="de-DE" dirty="0"/>
              <a:t>Flur</a:t>
            </a:r>
          </a:p>
        </p:txBody>
      </p:sp>
      <p:sp>
        <p:nvSpPr>
          <p:cNvPr id="12" name="Textfeld 11">
            <a:extLst>
              <a:ext uri="{FF2B5EF4-FFF2-40B4-BE49-F238E27FC236}">
                <a16:creationId xmlns:a16="http://schemas.microsoft.com/office/drawing/2014/main" id="{D6C55444-A724-50AE-7FF7-F029A32F3622}"/>
              </a:ext>
            </a:extLst>
          </p:cNvPr>
          <p:cNvSpPr txBox="1"/>
          <p:nvPr/>
        </p:nvSpPr>
        <p:spPr>
          <a:xfrm>
            <a:off x="9515475" y="1329809"/>
            <a:ext cx="1000125" cy="369332"/>
          </a:xfrm>
          <a:prstGeom prst="rect">
            <a:avLst/>
          </a:prstGeom>
          <a:noFill/>
        </p:spPr>
        <p:txBody>
          <a:bodyPr wrap="square" rtlCol="0">
            <a:spAutoFit/>
          </a:bodyPr>
          <a:lstStyle/>
          <a:p>
            <a:r>
              <a:rPr lang="de-DE" dirty="0"/>
              <a:t>Bad</a:t>
            </a:r>
          </a:p>
        </p:txBody>
      </p:sp>
      <p:sp>
        <p:nvSpPr>
          <p:cNvPr id="13" name="Textfeld 12">
            <a:extLst>
              <a:ext uri="{FF2B5EF4-FFF2-40B4-BE49-F238E27FC236}">
                <a16:creationId xmlns:a16="http://schemas.microsoft.com/office/drawing/2014/main" id="{C06322F7-8ED2-7AD5-D7EE-98B6CA6ACED6}"/>
              </a:ext>
            </a:extLst>
          </p:cNvPr>
          <p:cNvSpPr txBox="1"/>
          <p:nvPr/>
        </p:nvSpPr>
        <p:spPr>
          <a:xfrm>
            <a:off x="156494" y="6191250"/>
            <a:ext cx="2053306" cy="369332"/>
          </a:xfrm>
          <a:prstGeom prst="rect">
            <a:avLst/>
          </a:prstGeom>
          <a:noFill/>
        </p:spPr>
        <p:txBody>
          <a:bodyPr wrap="square" rtlCol="0">
            <a:spAutoFit/>
          </a:bodyPr>
          <a:lstStyle/>
          <a:p>
            <a:r>
              <a:rPr lang="de-DE" dirty="0"/>
              <a:t>22.3.2011</a:t>
            </a:r>
          </a:p>
        </p:txBody>
      </p:sp>
      <p:sp>
        <p:nvSpPr>
          <p:cNvPr id="14" name="Textfeld 13">
            <a:extLst>
              <a:ext uri="{FF2B5EF4-FFF2-40B4-BE49-F238E27FC236}">
                <a16:creationId xmlns:a16="http://schemas.microsoft.com/office/drawing/2014/main" id="{3943F253-3EB8-A756-02F5-1E4791A565E0}"/>
              </a:ext>
            </a:extLst>
          </p:cNvPr>
          <p:cNvSpPr txBox="1"/>
          <p:nvPr/>
        </p:nvSpPr>
        <p:spPr>
          <a:xfrm>
            <a:off x="3852333" y="367462"/>
            <a:ext cx="4487334" cy="461665"/>
          </a:xfrm>
          <a:prstGeom prst="rect">
            <a:avLst/>
          </a:prstGeom>
          <a:noFill/>
        </p:spPr>
        <p:txBody>
          <a:bodyPr wrap="square" rtlCol="0">
            <a:spAutoFit/>
          </a:bodyPr>
          <a:lstStyle/>
          <a:p>
            <a:pPr algn="ctr"/>
            <a:r>
              <a:rPr lang="de-DE" sz="2400" dirty="0"/>
              <a:t>Die Fußbodenheizung ist verlegt.</a:t>
            </a:r>
          </a:p>
        </p:txBody>
      </p:sp>
    </p:spTree>
    <p:extLst>
      <p:ext uri="{BB962C8B-B14F-4D97-AF65-F5344CB8AC3E}">
        <p14:creationId xmlns:p14="http://schemas.microsoft.com/office/powerpoint/2010/main" val="3998129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Elektronik, Ladegerät, Adapter enthält.&#10;&#10;Automatisch generierte Beschreibung">
            <a:extLst>
              <a:ext uri="{FF2B5EF4-FFF2-40B4-BE49-F238E27FC236}">
                <a16:creationId xmlns:a16="http://schemas.microsoft.com/office/drawing/2014/main" id="{C2EE8453-7638-4457-FCF8-DA10EDB622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0605" y="2400300"/>
            <a:ext cx="5371322" cy="4028492"/>
          </a:xfrm>
          <a:prstGeom prst="rect">
            <a:avLst/>
          </a:prstGeom>
        </p:spPr>
      </p:pic>
      <p:sp>
        <p:nvSpPr>
          <p:cNvPr id="17" name="Textfeld 16">
            <a:extLst>
              <a:ext uri="{FF2B5EF4-FFF2-40B4-BE49-F238E27FC236}">
                <a16:creationId xmlns:a16="http://schemas.microsoft.com/office/drawing/2014/main" id="{804B88A1-B0F0-ADC1-910C-D4C69AF1F751}"/>
              </a:ext>
            </a:extLst>
          </p:cNvPr>
          <p:cNvSpPr txBox="1"/>
          <p:nvPr/>
        </p:nvSpPr>
        <p:spPr>
          <a:xfrm>
            <a:off x="444140" y="1741490"/>
            <a:ext cx="5930534" cy="5078313"/>
          </a:xfrm>
          <a:prstGeom prst="rect">
            <a:avLst/>
          </a:prstGeom>
          <a:noFill/>
        </p:spPr>
        <p:txBody>
          <a:bodyPr wrap="square" rtlCol="0">
            <a:spAutoFit/>
          </a:bodyPr>
          <a:lstStyle/>
          <a:p>
            <a:r>
              <a:rPr kumimoji="0" lang="de-DE" altLang="de-DE" sz="1800" b="0" i="0" u="none" strike="noStrike" cap="none" normalizeH="0" baseline="0" dirty="0">
                <a:ln>
                  <a:noFill/>
                </a:ln>
                <a:solidFill>
                  <a:schemeClr val="tx1"/>
                </a:solidFill>
                <a:effectLst/>
                <a:latin typeface="Arial" panose="020B0604020202020204" pitchFamily="34" charset="0"/>
              </a:rPr>
              <a:t>Der</a:t>
            </a:r>
            <a:r>
              <a:rPr kumimoji="0" lang="de-DE" altLang="de-DE" sz="1800" b="1" i="0" u="none" strike="noStrike" cap="none" normalizeH="0" baseline="0" dirty="0">
                <a:ln>
                  <a:noFill/>
                </a:ln>
                <a:solidFill>
                  <a:schemeClr val="tx1"/>
                </a:solidFill>
                <a:effectLst/>
                <a:latin typeface="Arial" panose="020B0604020202020204" pitchFamily="34" charset="0"/>
              </a:rPr>
              <a:t> OM-EL-USB-TP-LCD</a:t>
            </a:r>
            <a:r>
              <a:rPr kumimoji="0" lang="de-DE" altLang="de-DE" sz="1800" b="0" i="0" u="none" strike="noStrike" cap="none" normalizeH="0" baseline="0" dirty="0">
                <a:ln>
                  <a:noFill/>
                </a:ln>
                <a:solidFill>
                  <a:schemeClr val="tx1"/>
                </a:solidFill>
                <a:effectLst/>
                <a:latin typeface="Arial" panose="020B0604020202020204" pitchFamily="34" charset="0"/>
              </a:rPr>
              <a:t> ist ein unabhängiger Datenlogger, der Temperaturen über einen externen </a:t>
            </a:r>
            <a:r>
              <a:rPr kumimoji="0" lang="de-DE" altLang="de-DE" sz="1800" b="0" i="0" u="none" strike="noStrike" cap="none" normalizeH="0" baseline="0" dirty="0" err="1">
                <a:ln>
                  <a:noFill/>
                </a:ln>
                <a:solidFill>
                  <a:srgbClr val="FF0000"/>
                </a:solidFill>
                <a:effectLst/>
                <a:latin typeface="Arial" panose="020B0604020202020204" pitchFamily="34" charset="0"/>
              </a:rPr>
              <a:t>Thermistorfühler</a:t>
            </a:r>
            <a:r>
              <a:rPr kumimoji="0" lang="de-DE" altLang="de-DE" sz="1800" b="0" i="0" u="none" strike="noStrike" cap="none" normalizeH="0" baseline="0" dirty="0">
                <a:ln>
                  <a:noFill/>
                </a:ln>
                <a:solidFill>
                  <a:schemeClr val="tx1"/>
                </a:solidFill>
                <a:effectLst/>
                <a:latin typeface="Arial" panose="020B0604020202020204" pitchFamily="34" charset="0"/>
              </a:rPr>
              <a:t> misst und bis zu 32.510 Messwerte speichert. </a:t>
            </a:r>
            <a:br>
              <a:rPr kumimoji="0" lang="de-DE" altLang="de-DE" sz="1800" b="0" i="0" u="none" strike="noStrike" cap="none" normalizeH="0" baseline="0" dirty="0">
                <a:ln>
                  <a:noFill/>
                </a:ln>
                <a:solidFill>
                  <a:schemeClr val="tx1"/>
                </a:solidFill>
                <a:effectLst/>
                <a:latin typeface="Arial" panose="020B0604020202020204" pitchFamily="34" charset="0"/>
              </a:rPr>
            </a:br>
            <a:r>
              <a:rPr kumimoji="0" lang="de-DE" altLang="de-DE" sz="1800" b="0" i="0" u="none" strike="noStrike" cap="none" normalizeH="0" baseline="0" dirty="0">
                <a:ln>
                  <a:noFill/>
                </a:ln>
                <a:solidFill>
                  <a:schemeClr val="tx1"/>
                </a:solidFill>
                <a:effectLst/>
                <a:latin typeface="Arial" panose="020B0604020202020204" pitchFamily="34" charset="0"/>
              </a:rPr>
              <a:t>Aufzeichnungsrate und </a:t>
            </a:r>
            <a:r>
              <a:rPr kumimoji="0" lang="de-DE" altLang="de-DE" sz="1800" b="0" i="0" u="none" strike="noStrike" cap="none" normalizeH="0" baseline="0" dirty="0" err="1">
                <a:ln>
                  <a:noFill/>
                </a:ln>
                <a:solidFill>
                  <a:schemeClr val="tx1"/>
                </a:solidFill>
                <a:effectLst/>
                <a:latin typeface="Arial" panose="020B0604020202020204" pitchFamily="34" charset="0"/>
              </a:rPr>
              <a:t>Loggername</a:t>
            </a:r>
            <a:r>
              <a:rPr kumimoji="0" lang="de-DE" altLang="de-DE" sz="1800" b="0" i="0" u="none" strike="noStrike" cap="none" normalizeH="0" baseline="0" dirty="0">
                <a:ln>
                  <a:noFill/>
                </a:ln>
                <a:solidFill>
                  <a:schemeClr val="tx1"/>
                </a:solidFill>
                <a:effectLst/>
                <a:latin typeface="Arial" panose="020B0604020202020204" pitchFamily="34" charset="0"/>
              </a:rPr>
              <a:t> lassen </a:t>
            </a:r>
          </a:p>
          <a:p>
            <a:r>
              <a:rPr kumimoji="0" lang="de-DE" altLang="de-DE" sz="1800" b="0" i="0" u="none" strike="noStrike" cap="none" normalizeH="0" baseline="0" dirty="0">
                <a:ln>
                  <a:noFill/>
                </a:ln>
                <a:solidFill>
                  <a:schemeClr val="tx1"/>
                </a:solidFill>
                <a:effectLst/>
                <a:latin typeface="Arial" panose="020B0604020202020204" pitchFamily="34" charset="0"/>
              </a:rPr>
              <a:t>sich einfach mit einem Bedienprogramm </a:t>
            </a:r>
          </a:p>
          <a:p>
            <a:r>
              <a:rPr kumimoji="0" lang="de-DE" altLang="de-DE" sz="1800" b="0" i="0" u="none" strike="noStrike" cap="none" normalizeH="0" baseline="0" dirty="0">
                <a:ln>
                  <a:noFill/>
                </a:ln>
                <a:solidFill>
                  <a:schemeClr val="tx1"/>
                </a:solidFill>
                <a:effectLst/>
                <a:latin typeface="Arial" panose="020B0604020202020204" pitchFamily="34" charset="0"/>
              </a:rPr>
              <a:t>einstellen. </a:t>
            </a:r>
          </a:p>
          <a:p>
            <a:r>
              <a:rPr kumimoji="0" lang="de-DE" altLang="de-DE" sz="1800" b="0" i="0" u="none" strike="noStrike" cap="none" normalizeH="0" baseline="0" dirty="0">
                <a:ln>
                  <a:noFill/>
                </a:ln>
                <a:solidFill>
                  <a:schemeClr val="tx1"/>
                </a:solidFill>
                <a:effectLst/>
                <a:latin typeface="Arial" panose="020B0604020202020204" pitchFamily="34" charset="0"/>
              </a:rPr>
              <a:t>Nach der Messung kann der Datenlogger in einen USB-Port eines PCs eingesteckt werden, um die Daten mit dem Bedienprogramm unter Windows herunterzuladen. </a:t>
            </a:r>
          </a:p>
          <a:p>
            <a:endParaRPr lang="de-DE" altLang="de-DE" dirty="0">
              <a:latin typeface="Arial" panose="020B0604020202020204" pitchFamily="34" charset="0"/>
            </a:endParaRPr>
          </a:p>
          <a:p>
            <a:r>
              <a:rPr kumimoji="0" lang="de-DE" altLang="de-DE" sz="1800" b="0" i="0" u="none" strike="noStrike" cap="none" normalizeH="0" baseline="0" dirty="0">
                <a:ln>
                  <a:noFill/>
                </a:ln>
                <a:solidFill>
                  <a:schemeClr val="tx1"/>
                </a:solidFill>
                <a:effectLst/>
                <a:latin typeface="Arial" panose="020B0604020202020204" pitchFamily="34" charset="0"/>
              </a:rPr>
              <a:t>Die Messdaten werden in einem </a:t>
            </a:r>
            <a:r>
              <a:rPr kumimoji="0" lang="de-DE" altLang="de-DE" sz="1800" b="0" i="0" u="none" strike="noStrike" cap="none" normalizeH="0" baseline="0" dirty="0">
                <a:ln>
                  <a:noFill/>
                </a:ln>
                <a:solidFill>
                  <a:srgbClr val="FF0000"/>
                </a:solidFill>
                <a:effectLst/>
                <a:latin typeface="Arial" panose="020B0604020202020204" pitchFamily="34" charset="0"/>
              </a:rPr>
              <a:t>Projektordner</a:t>
            </a:r>
            <a:r>
              <a:rPr kumimoji="0" lang="de-DE" altLang="de-DE" sz="1800" b="0" i="0" u="none" strike="noStrike" cap="none" normalizeH="0" baseline="0" dirty="0">
                <a:ln>
                  <a:noFill/>
                </a:ln>
                <a:solidFill>
                  <a:schemeClr val="tx1"/>
                </a:solidFill>
                <a:effectLst/>
                <a:latin typeface="Arial" panose="020B0604020202020204" pitchFamily="34" charset="0"/>
              </a:rPr>
              <a:t> abgelegt. Von dort werden sie in die</a:t>
            </a:r>
            <a:r>
              <a:rPr lang="de-DE" altLang="de-DE" dirty="0">
                <a:latin typeface="Arial" panose="020B0604020202020204" pitchFamily="34" charset="0"/>
              </a:rPr>
              <a:t> </a:t>
            </a:r>
            <a:r>
              <a:rPr kumimoji="0" lang="de-DE" altLang="de-DE" sz="1800" b="0" i="0" u="none" strike="noStrike" cap="none" normalizeH="0" baseline="0" dirty="0">
                <a:ln>
                  <a:noFill/>
                </a:ln>
                <a:solidFill>
                  <a:schemeClr val="tx1"/>
                </a:solidFill>
                <a:effectLst/>
                <a:latin typeface="Arial" panose="020B0604020202020204" pitchFamily="34" charset="0"/>
              </a:rPr>
              <a:t>Lüftungslogger-Excelmappe von </a:t>
            </a:r>
            <a:r>
              <a:rPr kumimoji="0" lang="de-DE" altLang="de-DE" sz="1800" b="0" i="0" u="none" strike="noStrike" cap="none" normalizeH="0" baseline="0" dirty="0">
                <a:ln>
                  <a:noFill/>
                </a:ln>
                <a:solidFill>
                  <a:schemeClr val="tx1"/>
                </a:solidFill>
                <a:effectLst/>
                <a:latin typeface="Arial" panose="020B0604020202020204" pitchFamily="34" charset="0"/>
                <a:hlinkClick r:id="rId3"/>
              </a:rPr>
              <a:t>www.luftdicht.de</a:t>
            </a:r>
            <a:r>
              <a:rPr kumimoji="0" lang="de-DE" altLang="de-DE" sz="1800" b="0" i="0" u="none" strike="noStrike" cap="none" normalizeH="0" baseline="0" dirty="0">
                <a:ln>
                  <a:noFill/>
                </a:ln>
                <a:solidFill>
                  <a:schemeClr val="tx1"/>
                </a:solidFill>
                <a:effectLst/>
                <a:latin typeface="Arial" panose="020B0604020202020204" pitchFamily="34" charset="0"/>
              </a:rPr>
              <a:t> geladen und grafisch dargestellt und analysiert.</a:t>
            </a:r>
          </a:p>
          <a:p>
            <a:endParaRPr lang="de-DE" dirty="0">
              <a:latin typeface="Arial" panose="020B0604020202020204" pitchFamily="34" charset="0"/>
            </a:endParaRPr>
          </a:p>
          <a:p>
            <a:r>
              <a:rPr lang="de-DE" dirty="0">
                <a:latin typeface="Arial" panose="020B0604020202020204" pitchFamily="34" charset="0"/>
              </a:rPr>
              <a:t>Die Messwerte weisen eine Auflösung von </a:t>
            </a:r>
            <a:br>
              <a:rPr lang="de-DE" dirty="0">
                <a:latin typeface="Arial" panose="020B0604020202020204" pitchFamily="34" charset="0"/>
              </a:rPr>
            </a:br>
            <a:r>
              <a:rPr lang="de-DE" dirty="0">
                <a:latin typeface="Arial" panose="020B0604020202020204" pitchFamily="34" charset="0"/>
              </a:rPr>
              <a:t>0,1 °C auf.</a:t>
            </a:r>
            <a:endParaRPr lang="de-DE" dirty="0"/>
          </a:p>
        </p:txBody>
      </p:sp>
      <p:sp>
        <p:nvSpPr>
          <p:cNvPr id="19" name="Textfeld 18">
            <a:extLst>
              <a:ext uri="{FF2B5EF4-FFF2-40B4-BE49-F238E27FC236}">
                <a16:creationId xmlns:a16="http://schemas.microsoft.com/office/drawing/2014/main" id="{637DA1CC-B373-29A9-A5FB-94BDA9F65B9C}"/>
              </a:ext>
            </a:extLst>
          </p:cNvPr>
          <p:cNvSpPr txBox="1"/>
          <p:nvPr/>
        </p:nvSpPr>
        <p:spPr>
          <a:xfrm>
            <a:off x="339634" y="1240293"/>
            <a:ext cx="11782458" cy="369332"/>
          </a:xfrm>
          <a:prstGeom prst="rect">
            <a:avLst/>
          </a:prstGeom>
          <a:noFill/>
        </p:spPr>
        <p:txBody>
          <a:bodyPr wrap="square" rtlCol="0">
            <a:spAutoFit/>
          </a:bodyPr>
          <a:lstStyle/>
          <a:p>
            <a:pPr algn="ctr"/>
            <a:r>
              <a:rPr lang="de-DE" b="1" dirty="0"/>
              <a:t>Drei solcher Datenlogger kommen zur Anwendung. Das Kabel mit Klinkenstecker zum Sensor hat eine Länge von 1 Meter.</a:t>
            </a:r>
          </a:p>
        </p:txBody>
      </p:sp>
      <p:cxnSp>
        <p:nvCxnSpPr>
          <p:cNvPr id="24" name="Gerade Verbindung mit Pfeil 23">
            <a:extLst>
              <a:ext uri="{FF2B5EF4-FFF2-40B4-BE49-F238E27FC236}">
                <a16:creationId xmlns:a16="http://schemas.microsoft.com/office/drawing/2014/main" id="{B6B74223-3B93-B7FA-F9C3-7BBE75E064B6}"/>
              </a:ext>
            </a:extLst>
          </p:cNvPr>
          <p:cNvCxnSpPr>
            <a:cxnSpLocks/>
          </p:cNvCxnSpPr>
          <p:nvPr/>
        </p:nvCxnSpPr>
        <p:spPr>
          <a:xfrm>
            <a:off x="5995333" y="1532709"/>
            <a:ext cx="1638649" cy="153766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079A4121-402A-260D-0192-476113A23C1F}"/>
              </a:ext>
            </a:extLst>
          </p:cNvPr>
          <p:cNvCxnSpPr>
            <a:cxnSpLocks/>
          </p:cNvCxnSpPr>
          <p:nvPr/>
        </p:nvCxnSpPr>
        <p:spPr>
          <a:xfrm>
            <a:off x="8821783" y="1532709"/>
            <a:ext cx="1068837" cy="4205361"/>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4" name="Textfeld 3">
            <a:extLst>
              <a:ext uri="{FF2B5EF4-FFF2-40B4-BE49-F238E27FC236}">
                <a16:creationId xmlns:a16="http://schemas.microsoft.com/office/drawing/2014/main" id="{9905C131-3965-45A8-DF7F-B9F4B24B1AF2}"/>
              </a:ext>
            </a:extLst>
          </p:cNvPr>
          <p:cNvSpPr txBox="1"/>
          <p:nvPr/>
        </p:nvSpPr>
        <p:spPr>
          <a:xfrm>
            <a:off x="525134" y="576628"/>
            <a:ext cx="10850880" cy="461665"/>
          </a:xfrm>
          <a:prstGeom prst="rect">
            <a:avLst/>
          </a:prstGeom>
          <a:noFill/>
        </p:spPr>
        <p:txBody>
          <a:bodyPr wrap="square" rtlCol="0">
            <a:spAutoFit/>
          </a:bodyPr>
          <a:lstStyle/>
          <a:p>
            <a:r>
              <a:rPr lang="de-DE" sz="2400" b="1" dirty="0"/>
              <a:t>Ich möchte gerne erkunden, wie die Erdwärme-Heizung arbeitet.</a:t>
            </a:r>
          </a:p>
        </p:txBody>
      </p:sp>
      <p:pic>
        <p:nvPicPr>
          <p:cNvPr id="3" name="Grafik 2">
            <a:extLst>
              <a:ext uri="{FF2B5EF4-FFF2-40B4-BE49-F238E27FC236}">
                <a16:creationId xmlns:a16="http://schemas.microsoft.com/office/drawing/2014/main" id="{84668B59-FF36-1793-DBEE-B85407BDA3CA}"/>
              </a:ext>
            </a:extLst>
          </p:cNvPr>
          <p:cNvPicPr>
            <a:picLocks noChangeAspect="1"/>
          </p:cNvPicPr>
          <p:nvPr/>
        </p:nvPicPr>
        <p:blipFill>
          <a:blip r:embed="rId4"/>
          <a:stretch>
            <a:fillRect/>
          </a:stretch>
        </p:blipFill>
        <p:spPr>
          <a:xfrm>
            <a:off x="5226099" y="2589682"/>
            <a:ext cx="981212" cy="885949"/>
          </a:xfrm>
          <a:prstGeom prst="rect">
            <a:avLst/>
          </a:prstGeom>
        </p:spPr>
      </p:pic>
      <p:cxnSp>
        <p:nvCxnSpPr>
          <p:cNvPr id="5" name="Gerade Verbindung mit Pfeil 4">
            <a:extLst>
              <a:ext uri="{FF2B5EF4-FFF2-40B4-BE49-F238E27FC236}">
                <a16:creationId xmlns:a16="http://schemas.microsoft.com/office/drawing/2014/main" id="{DEE02FAC-9706-D4EA-EE6A-AC4FAA603D32}"/>
              </a:ext>
            </a:extLst>
          </p:cNvPr>
          <p:cNvCxnSpPr>
            <a:cxnSpLocks/>
          </p:cNvCxnSpPr>
          <p:nvPr/>
        </p:nvCxnSpPr>
        <p:spPr>
          <a:xfrm flipV="1">
            <a:off x="4672935" y="3135086"/>
            <a:ext cx="553164" cy="152400"/>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2308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feld 16">
            <a:extLst>
              <a:ext uri="{FF2B5EF4-FFF2-40B4-BE49-F238E27FC236}">
                <a16:creationId xmlns:a16="http://schemas.microsoft.com/office/drawing/2014/main" id="{804B88A1-B0F0-ADC1-910C-D4C69AF1F751}"/>
              </a:ext>
            </a:extLst>
          </p:cNvPr>
          <p:cNvSpPr txBox="1"/>
          <p:nvPr/>
        </p:nvSpPr>
        <p:spPr>
          <a:xfrm>
            <a:off x="0" y="828686"/>
            <a:ext cx="8179266" cy="1477328"/>
          </a:xfrm>
          <a:prstGeom prst="rect">
            <a:avLst/>
          </a:prstGeom>
          <a:noFill/>
        </p:spPr>
        <p:txBody>
          <a:bodyPr wrap="square" rtlCol="0">
            <a:spAutoFit/>
          </a:bodyPr>
          <a:lstStyle/>
          <a:p>
            <a:r>
              <a:rPr kumimoji="0" lang="de-DE" altLang="de-DE" sz="1800" b="0" i="0" u="none" strike="noStrike" cap="none" normalizeH="0" baseline="0" dirty="0">
                <a:ln>
                  <a:noFill/>
                </a:ln>
                <a:solidFill>
                  <a:schemeClr val="tx1"/>
                </a:solidFill>
                <a:effectLst/>
                <a:latin typeface="Arial" panose="020B0604020202020204" pitchFamily="34" charset="0"/>
              </a:rPr>
              <a:t>Die von „24“ bis „26“ durchnummerierten Datenlogger wurden an drei Stellen platziert. Sie zeichnen die Temperaturverläufe zeitparallel auf.</a:t>
            </a:r>
          </a:p>
          <a:p>
            <a:endParaRPr lang="de-DE" altLang="de-DE" dirty="0">
              <a:latin typeface="Arial" panose="020B0604020202020204" pitchFamily="34" charset="0"/>
            </a:endParaRPr>
          </a:p>
          <a:p>
            <a:r>
              <a:rPr kumimoji="0" lang="de-DE" altLang="de-DE" sz="1800" b="1" i="0" u="none" strike="noStrike" cap="none" normalizeH="0" baseline="0" dirty="0">
                <a:ln>
                  <a:noFill/>
                </a:ln>
                <a:solidFill>
                  <a:schemeClr val="tx1"/>
                </a:solidFill>
                <a:effectLst/>
                <a:latin typeface="Arial" panose="020B0604020202020204" pitchFamily="34" charset="0"/>
              </a:rPr>
              <a:t>Legende	             </a:t>
            </a:r>
            <a:r>
              <a:rPr kumimoji="0" lang="de-DE" altLang="de-DE" sz="1800" b="1" i="0" u="none" strike="noStrike" cap="none" normalizeH="0" baseline="0" dirty="0">
                <a:ln>
                  <a:noFill/>
                </a:ln>
                <a:solidFill>
                  <a:srgbClr val="FF0000"/>
                </a:solidFill>
                <a:effectLst/>
                <a:latin typeface="Arial" panose="020B0604020202020204" pitchFamily="34" charset="0"/>
              </a:rPr>
              <a:t>Nr.</a:t>
            </a:r>
            <a:r>
              <a:rPr kumimoji="0" lang="de-DE" altLang="de-DE" sz="1800" b="1" i="0" u="none" strike="noStrike" cap="none" normalizeH="0" baseline="0" dirty="0">
                <a:ln>
                  <a:noFill/>
                </a:ln>
                <a:solidFill>
                  <a:schemeClr val="tx1"/>
                </a:solidFill>
                <a:effectLst/>
                <a:latin typeface="Arial" panose="020B0604020202020204" pitchFamily="34" charset="0"/>
              </a:rPr>
              <a:t>	   Messort</a:t>
            </a:r>
          </a:p>
          <a:p>
            <a:r>
              <a:rPr lang="de-DE" b="1" dirty="0"/>
              <a:t>In der Excelmappe</a:t>
            </a:r>
          </a:p>
        </p:txBody>
      </p:sp>
      <p:sp>
        <p:nvSpPr>
          <p:cNvPr id="19" name="Textfeld 18">
            <a:extLst>
              <a:ext uri="{FF2B5EF4-FFF2-40B4-BE49-F238E27FC236}">
                <a16:creationId xmlns:a16="http://schemas.microsoft.com/office/drawing/2014/main" id="{637DA1CC-B373-29A9-A5FB-94BDA9F65B9C}"/>
              </a:ext>
            </a:extLst>
          </p:cNvPr>
          <p:cNvSpPr txBox="1"/>
          <p:nvPr/>
        </p:nvSpPr>
        <p:spPr>
          <a:xfrm>
            <a:off x="726469" y="226502"/>
            <a:ext cx="10737909" cy="369332"/>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Platzierung der Datenlogger</a:t>
            </a:r>
          </a:p>
        </p:txBody>
      </p:sp>
      <p:pic>
        <p:nvPicPr>
          <p:cNvPr id="3" name="Grafik 2" descr="Ein Bild, das alt, schmutzig, zerbrochen enthält.&#10;&#10;Automatisch generierte Beschreibung">
            <a:extLst>
              <a:ext uri="{FF2B5EF4-FFF2-40B4-BE49-F238E27FC236}">
                <a16:creationId xmlns:a16="http://schemas.microsoft.com/office/drawing/2014/main" id="{AAF04D7A-0F71-2D39-AD28-1C5C6BA0F4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7655" y="1038245"/>
            <a:ext cx="3486448" cy="2614836"/>
          </a:xfrm>
          <a:prstGeom prst="rect">
            <a:avLst/>
          </a:prstGeom>
        </p:spPr>
      </p:pic>
      <p:pic>
        <p:nvPicPr>
          <p:cNvPr id="11" name="Grafik 10">
            <a:extLst>
              <a:ext uri="{FF2B5EF4-FFF2-40B4-BE49-F238E27FC236}">
                <a16:creationId xmlns:a16="http://schemas.microsoft.com/office/drawing/2014/main" id="{2E73DA9F-0668-96E3-7FAE-452FAF9E47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9266" y="3789727"/>
            <a:ext cx="3486448" cy="2614836"/>
          </a:xfrm>
          <a:prstGeom prst="rect">
            <a:avLst/>
          </a:prstGeom>
        </p:spPr>
      </p:pic>
      <p:cxnSp>
        <p:nvCxnSpPr>
          <p:cNvPr id="24" name="Gerade Verbindung mit Pfeil 23">
            <a:extLst>
              <a:ext uri="{FF2B5EF4-FFF2-40B4-BE49-F238E27FC236}">
                <a16:creationId xmlns:a16="http://schemas.microsoft.com/office/drawing/2014/main" id="{B6B74223-3B93-B7FA-F9C3-7BBE75E064B6}"/>
              </a:ext>
            </a:extLst>
          </p:cNvPr>
          <p:cNvCxnSpPr>
            <a:cxnSpLocks/>
            <a:stCxn id="5" idx="3"/>
          </p:cNvCxnSpPr>
          <p:nvPr/>
        </p:nvCxnSpPr>
        <p:spPr>
          <a:xfrm>
            <a:off x="8072844" y="5079185"/>
            <a:ext cx="911765" cy="608551"/>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079A4121-402A-260D-0192-476113A23C1F}"/>
              </a:ext>
            </a:extLst>
          </p:cNvPr>
          <p:cNvCxnSpPr>
            <a:cxnSpLocks/>
            <a:stCxn id="4" idx="3"/>
          </p:cNvCxnSpPr>
          <p:nvPr/>
        </p:nvCxnSpPr>
        <p:spPr>
          <a:xfrm flipV="1">
            <a:off x="8072846" y="1938995"/>
            <a:ext cx="2623117" cy="2159478"/>
          </a:xfrm>
          <a:prstGeom prst="straightConnector1">
            <a:avLst/>
          </a:prstGeom>
          <a:ln w="158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 name="Textfeld 3">
            <a:extLst>
              <a:ext uri="{FF2B5EF4-FFF2-40B4-BE49-F238E27FC236}">
                <a16:creationId xmlns:a16="http://schemas.microsoft.com/office/drawing/2014/main" id="{DE86EEDA-6835-F961-4134-0CAAAB3656C8}"/>
              </a:ext>
            </a:extLst>
          </p:cNvPr>
          <p:cNvSpPr txBox="1"/>
          <p:nvPr/>
        </p:nvSpPr>
        <p:spPr>
          <a:xfrm>
            <a:off x="0" y="3636808"/>
            <a:ext cx="8072846" cy="923330"/>
          </a:xfrm>
          <a:prstGeom prst="rect">
            <a:avLst/>
          </a:prstGeom>
          <a:noFill/>
        </p:spPr>
        <p:txBody>
          <a:bodyPr wrap="square" rtlCol="0">
            <a:spAutoFit/>
          </a:bodyPr>
          <a:lstStyle/>
          <a:p>
            <a:r>
              <a:rPr lang="de-DE" dirty="0">
                <a:solidFill>
                  <a:srgbClr val="00B050"/>
                </a:solidFill>
              </a:rPr>
              <a:t>2.)  </a:t>
            </a:r>
            <a:r>
              <a:rPr lang="de-DE" dirty="0" err="1"/>
              <a:t>T2</a:t>
            </a:r>
            <a:r>
              <a:rPr lang="de-DE" dirty="0"/>
              <a:t> °C Sole Vorlauf             </a:t>
            </a:r>
            <a:r>
              <a:rPr lang="de-DE" dirty="0">
                <a:solidFill>
                  <a:srgbClr val="FF0000"/>
                </a:solidFill>
              </a:rPr>
              <a:t>25      </a:t>
            </a:r>
            <a:r>
              <a:rPr lang="de-DE" dirty="0"/>
              <a:t>An der </a:t>
            </a:r>
            <a:r>
              <a:rPr lang="de-DE" dirty="0">
                <a:solidFill>
                  <a:srgbClr val="00B050"/>
                </a:solidFill>
              </a:rPr>
              <a:t>Sammelleitung der </a:t>
            </a:r>
            <a:r>
              <a:rPr lang="de-DE" dirty="0"/>
              <a:t>4 </a:t>
            </a:r>
            <a:r>
              <a:rPr lang="de-DE" dirty="0">
                <a:solidFill>
                  <a:srgbClr val="00B050"/>
                </a:solidFill>
              </a:rPr>
              <a:t>Sole-Vorlaufleitungen</a:t>
            </a:r>
          </a:p>
          <a:p>
            <a:pPr algn="r"/>
            <a:r>
              <a:rPr lang="de-DE" dirty="0"/>
              <a:t>			im Sammelschacht draußen</a:t>
            </a:r>
          </a:p>
          <a:p>
            <a:endParaRPr lang="de-DE" dirty="0"/>
          </a:p>
        </p:txBody>
      </p:sp>
      <p:sp>
        <p:nvSpPr>
          <p:cNvPr id="5" name="Textfeld 4">
            <a:extLst>
              <a:ext uri="{FF2B5EF4-FFF2-40B4-BE49-F238E27FC236}">
                <a16:creationId xmlns:a16="http://schemas.microsoft.com/office/drawing/2014/main" id="{B918D85E-D4EB-0C3E-6AB2-4D92FFD013EA}"/>
              </a:ext>
            </a:extLst>
          </p:cNvPr>
          <p:cNvSpPr txBox="1"/>
          <p:nvPr/>
        </p:nvSpPr>
        <p:spPr>
          <a:xfrm>
            <a:off x="0" y="4894519"/>
            <a:ext cx="8072844" cy="369332"/>
          </a:xfrm>
          <a:prstGeom prst="rect">
            <a:avLst/>
          </a:prstGeom>
          <a:noFill/>
        </p:spPr>
        <p:txBody>
          <a:bodyPr wrap="square" rtlCol="0">
            <a:spAutoFit/>
          </a:bodyPr>
          <a:lstStyle/>
          <a:p>
            <a:r>
              <a:rPr lang="de-DE" dirty="0">
                <a:solidFill>
                  <a:srgbClr val="00B050"/>
                </a:solidFill>
              </a:rPr>
              <a:t>3.)  </a:t>
            </a:r>
            <a:r>
              <a:rPr lang="de-DE" dirty="0" err="1"/>
              <a:t>T3</a:t>
            </a:r>
            <a:r>
              <a:rPr lang="de-DE" dirty="0"/>
              <a:t> °C Heizung Vorlauf      </a:t>
            </a:r>
            <a:r>
              <a:rPr lang="de-DE" dirty="0">
                <a:solidFill>
                  <a:srgbClr val="FF0000"/>
                </a:solidFill>
              </a:rPr>
              <a:t>26</a:t>
            </a:r>
            <a:r>
              <a:rPr lang="de-DE" dirty="0"/>
              <a:t>           An der </a:t>
            </a:r>
            <a:r>
              <a:rPr lang="de-DE" dirty="0">
                <a:solidFill>
                  <a:srgbClr val="00B050"/>
                </a:solidFill>
              </a:rPr>
              <a:t>Vorlaufleitung</a:t>
            </a:r>
            <a:r>
              <a:rPr lang="de-DE" dirty="0"/>
              <a:t> am Heizverteiler im Haus</a:t>
            </a:r>
          </a:p>
        </p:txBody>
      </p:sp>
      <p:sp>
        <p:nvSpPr>
          <p:cNvPr id="7" name="Textfeld 6">
            <a:extLst>
              <a:ext uri="{FF2B5EF4-FFF2-40B4-BE49-F238E27FC236}">
                <a16:creationId xmlns:a16="http://schemas.microsoft.com/office/drawing/2014/main" id="{BE176758-6C77-6015-6FF9-CEB80EA4DDE1}"/>
              </a:ext>
            </a:extLst>
          </p:cNvPr>
          <p:cNvSpPr txBox="1"/>
          <p:nvPr/>
        </p:nvSpPr>
        <p:spPr>
          <a:xfrm>
            <a:off x="0" y="2461251"/>
            <a:ext cx="5660571" cy="369332"/>
          </a:xfrm>
          <a:prstGeom prst="rect">
            <a:avLst/>
          </a:prstGeom>
          <a:noFill/>
        </p:spPr>
        <p:txBody>
          <a:bodyPr wrap="square" rtlCol="0">
            <a:spAutoFit/>
          </a:bodyPr>
          <a:lstStyle/>
          <a:p>
            <a:r>
              <a:rPr lang="de-DE" dirty="0">
                <a:solidFill>
                  <a:srgbClr val="00B050"/>
                </a:solidFill>
              </a:rPr>
              <a:t>1.)</a:t>
            </a:r>
            <a:r>
              <a:rPr lang="de-DE" dirty="0"/>
              <a:t>  </a:t>
            </a:r>
            <a:r>
              <a:rPr lang="de-DE" dirty="0" err="1"/>
              <a:t>T1</a:t>
            </a:r>
            <a:r>
              <a:rPr lang="de-DE" dirty="0"/>
              <a:t> °C Büro	                </a:t>
            </a:r>
            <a:r>
              <a:rPr lang="de-DE" dirty="0">
                <a:solidFill>
                  <a:srgbClr val="FF0000"/>
                </a:solidFill>
              </a:rPr>
              <a:t>24     </a:t>
            </a:r>
            <a:r>
              <a:rPr lang="de-DE" dirty="0"/>
              <a:t>Büro (Raumtemperatur):</a:t>
            </a:r>
          </a:p>
        </p:txBody>
      </p:sp>
      <p:pic>
        <p:nvPicPr>
          <p:cNvPr id="8" name="Grafik 7" descr="Ein Bild, das Elektronik, Ladegerät, Adapter enthält.&#10;&#10;Automatisch generierte Beschreibung">
            <a:extLst>
              <a:ext uri="{FF2B5EF4-FFF2-40B4-BE49-F238E27FC236}">
                <a16:creationId xmlns:a16="http://schemas.microsoft.com/office/drawing/2014/main" id="{6AC8D55A-41B9-D695-5447-EC015BDC03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4954" y="2158025"/>
            <a:ext cx="1670374" cy="1252781"/>
          </a:xfrm>
          <a:prstGeom prst="rect">
            <a:avLst/>
          </a:prstGeom>
        </p:spPr>
      </p:pic>
      <p:cxnSp>
        <p:nvCxnSpPr>
          <p:cNvPr id="6" name="Gerader Verbinder 5">
            <a:extLst>
              <a:ext uri="{FF2B5EF4-FFF2-40B4-BE49-F238E27FC236}">
                <a16:creationId xmlns:a16="http://schemas.microsoft.com/office/drawing/2014/main" id="{607024E9-8427-E8A4-C034-C1335677BF85}"/>
              </a:ext>
            </a:extLst>
          </p:cNvPr>
          <p:cNvCxnSpPr/>
          <p:nvPr/>
        </p:nvCxnSpPr>
        <p:spPr>
          <a:xfrm>
            <a:off x="2717081" y="1654629"/>
            <a:ext cx="0" cy="389493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37319126-569A-9BB3-6122-582BDA979B87}"/>
              </a:ext>
            </a:extLst>
          </p:cNvPr>
          <p:cNvCxnSpPr/>
          <p:nvPr/>
        </p:nvCxnSpPr>
        <p:spPr>
          <a:xfrm>
            <a:off x="3043655" y="1658976"/>
            <a:ext cx="0" cy="389493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372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BB360432-588A-9904-06CC-50B8A717E4D7}"/>
              </a:ext>
            </a:extLst>
          </p:cNvPr>
          <p:cNvPicPr>
            <a:picLocks noChangeAspect="1"/>
          </p:cNvPicPr>
          <p:nvPr/>
        </p:nvPicPr>
        <p:blipFill>
          <a:blip r:embed="rId2"/>
          <a:stretch>
            <a:fillRect/>
          </a:stretch>
        </p:blipFill>
        <p:spPr>
          <a:xfrm>
            <a:off x="150458" y="453377"/>
            <a:ext cx="9134668" cy="5798053"/>
          </a:xfrm>
          <a:prstGeom prst="rect">
            <a:avLst/>
          </a:prstGeom>
          <a:noFill/>
          <a:ln>
            <a:solidFill>
              <a:schemeClr val="tx1"/>
            </a:solidFill>
          </a:ln>
        </p:spPr>
      </p:pic>
      <p:sp>
        <p:nvSpPr>
          <p:cNvPr id="19" name="Textfeld 18">
            <a:extLst>
              <a:ext uri="{FF2B5EF4-FFF2-40B4-BE49-F238E27FC236}">
                <a16:creationId xmlns:a16="http://schemas.microsoft.com/office/drawing/2014/main" id="{637DA1CC-B373-29A9-A5FB-94BDA9F65B9C}"/>
              </a:ext>
            </a:extLst>
          </p:cNvPr>
          <p:cNvSpPr txBox="1"/>
          <p:nvPr/>
        </p:nvSpPr>
        <p:spPr>
          <a:xfrm>
            <a:off x="1" y="24330"/>
            <a:ext cx="9778482" cy="369332"/>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1.) </a:t>
            </a:r>
            <a:r>
              <a:rPr lang="de-DE" b="1" dirty="0" err="1">
                <a:latin typeface="Arial" panose="020B0604020202020204" pitchFamily="34" charset="0"/>
                <a:cs typeface="Arial" panose="020B0604020202020204" pitchFamily="34" charset="0"/>
              </a:rPr>
              <a:t>Einlesung</a:t>
            </a:r>
            <a:r>
              <a:rPr lang="de-DE" b="1" dirty="0">
                <a:latin typeface="Arial" panose="020B0604020202020204" pitchFamily="34" charset="0"/>
                <a:cs typeface="Arial" panose="020B0604020202020204" pitchFamily="34" charset="0"/>
              </a:rPr>
              <a:t> der Daten in die Lüftungslogger-Excelmappe ab Zeile 31 bis 17120</a:t>
            </a:r>
          </a:p>
        </p:txBody>
      </p:sp>
      <p:cxnSp>
        <p:nvCxnSpPr>
          <p:cNvPr id="24" name="Gerade Verbindung mit Pfeil 23">
            <a:extLst>
              <a:ext uri="{FF2B5EF4-FFF2-40B4-BE49-F238E27FC236}">
                <a16:creationId xmlns:a16="http://schemas.microsoft.com/office/drawing/2014/main" id="{B6B74223-3B93-B7FA-F9C3-7BBE75E064B6}"/>
              </a:ext>
            </a:extLst>
          </p:cNvPr>
          <p:cNvCxnSpPr>
            <a:cxnSpLocks/>
          </p:cNvCxnSpPr>
          <p:nvPr/>
        </p:nvCxnSpPr>
        <p:spPr>
          <a:xfrm flipH="1">
            <a:off x="8406882" y="690465"/>
            <a:ext cx="1037721" cy="27510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079A4121-402A-260D-0192-476113A23C1F}"/>
              </a:ext>
            </a:extLst>
          </p:cNvPr>
          <p:cNvCxnSpPr>
            <a:cxnSpLocks/>
          </p:cNvCxnSpPr>
          <p:nvPr/>
        </p:nvCxnSpPr>
        <p:spPr>
          <a:xfrm flipH="1">
            <a:off x="8406882" y="2146971"/>
            <a:ext cx="1037721" cy="16679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B14DA814-2885-C0E5-D189-F362E623AE9E}"/>
              </a:ext>
            </a:extLst>
          </p:cNvPr>
          <p:cNvCxnSpPr>
            <a:cxnSpLocks/>
          </p:cNvCxnSpPr>
          <p:nvPr/>
        </p:nvCxnSpPr>
        <p:spPr>
          <a:xfrm flipH="1" flipV="1">
            <a:off x="8322906" y="1854477"/>
            <a:ext cx="1098014" cy="231331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F7716FA3-986B-EFD4-0706-79B62CD7AEC3}"/>
              </a:ext>
            </a:extLst>
          </p:cNvPr>
          <p:cNvPicPr>
            <a:picLocks noChangeAspect="1"/>
          </p:cNvPicPr>
          <p:nvPr/>
        </p:nvPicPr>
        <p:blipFill>
          <a:blip r:embed="rId3"/>
          <a:stretch>
            <a:fillRect/>
          </a:stretch>
        </p:blipFill>
        <p:spPr>
          <a:xfrm>
            <a:off x="-1" y="6323587"/>
            <a:ext cx="9285127" cy="525079"/>
          </a:xfrm>
          <a:prstGeom prst="rect">
            <a:avLst/>
          </a:prstGeom>
          <a:ln>
            <a:solidFill>
              <a:schemeClr val="tx1"/>
            </a:solidFill>
          </a:ln>
        </p:spPr>
      </p:pic>
      <p:sp>
        <p:nvSpPr>
          <p:cNvPr id="12" name="Textfeld 11">
            <a:extLst>
              <a:ext uri="{FF2B5EF4-FFF2-40B4-BE49-F238E27FC236}">
                <a16:creationId xmlns:a16="http://schemas.microsoft.com/office/drawing/2014/main" id="{4F6F0827-C282-9878-7C3F-F0AB341967BF}"/>
              </a:ext>
            </a:extLst>
          </p:cNvPr>
          <p:cNvSpPr txBox="1"/>
          <p:nvPr/>
        </p:nvSpPr>
        <p:spPr>
          <a:xfrm>
            <a:off x="9420920" y="529300"/>
            <a:ext cx="1137168" cy="738664"/>
          </a:xfrm>
          <a:prstGeom prst="rect">
            <a:avLst/>
          </a:prstGeom>
          <a:noFill/>
        </p:spPr>
        <p:txBody>
          <a:bodyPr wrap="square" rtlCol="0">
            <a:spAutoFit/>
          </a:bodyPr>
          <a:lstStyle/>
          <a:p>
            <a:r>
              <a:rPr lang="de-DE" sz="1400" dirty="0"/>
              <a:t>2.) Wahl der Analyse </a:t>
            </a:r>
          </a:p>
          <a:p>
            <a:r>
              <a:rPr lang="de-DE" sz="1400" dirty="0"/>
              <a:t>„Steigt </a:t>
            </a:r>
            <a:r>
              <a:rPr lang="de-DE" sz="1400" dirty="0" err="1"/>
              <a:t>T3</a:t>
            </a:r>
            <a:r>
              <a:rPr lang="de-DE" sz="1400" dirty="0"/>
              <a:t>?“:</a:t>
            </a:r>
          </a:p>
        </p:txBody>
      </p:sp>
      <p:sp>
        <p:nvSpPr>
          <p:cNvPr id="13" name="Textfeld 12">
            <a:extLst>
              <a:ext uri="{FF2B5EF4-FFF2-40B4-BE49-F238E27FC236}">
                <a16:creationId xmlns:a16="http://schemas.microsoft.com/office/drawing/2014/main" id="{8C3A485D-4058-3DC5-34F7-89F423128426}"/>
              </a:ext>
            </a:extLst>
          </p:cNvPr>
          <p:cNvSpPr txBox="1"/>
          <p:nvPr/>
        </p:nvSpPr>
        <p:spPr>
          <a:xfrm>
            <a:off x="9403474" y="5229434"/>
            <a:ext cx="2850842" cy="307777"/>
          </a:xfrm>
          <a:prstGeom prst="rect">
            <a:avLst/>
          </a:prstGeom>
          <a:noFill/>
        </p:spPr>
        <p:txBody>
          <a:bodyPr wrap="square" rtlCol="0">
            <a:spAutoFit/>
          </a:bodyPr>
          <a:lstStyle/>
          <a:p>
            <a:r>
              <a:rPr lang="de-DE" sz="1400" dirty="0"/>
              <a:t>6.) „Diagramme anlegen“</a:t>
            </a:r>
          </a:p>
        </p:txBody>
      </p:sp>
      <p:sp>
        <p:nvSpPr>
          <p:cNvPr id="16" name="Textfeld 15">
            <a:extLst>
              <a:ext uri="{FF2B5EF4-FFF2-40B4-BE49-F238E27FC236}">
                <a16:creationId xmlns:a16="http://schemas.microsoft.com/office/drawing/2014/main" id="{CDD12B6F-7008-D9B2-9337-CD46663F1B14}"/>
              </a:ext>
            </a:extLst>
          </p:cNvPr>
          <p:cNvSpPr txBox="1"/>
          <p:nvPr/>
        </p:nvSpPr>
        <p:spPr>
          <a:xfrm>
            <a:off x="9403474" y="4001686"/>
            <a:ext cx="2833396" cy="523220"/>
          </a:xfrm>
          <a:prstGeom prst="rect">
            <a:avLst/>
          </a:prstGeom>
          <a:noFill/>
        </p:spPr>
        <p:txBody>
          <a:bodyPr wrap="square" rtlCol="0">
            <a:spAutoFit/>
          </a:bodyPr>
          <a:lstStyle/>
          <a:p>
            <a:r>
              <a:rPr lang="de-DE" sz="1400" dirty="0"/>
              <a:t>4.) Ausführung der Analyse</a:t>
            </a:r>
          </a:p>
          <a:p>
            <a:r>
              <a:rPr lang="de-DE" sz="1400" dirty="0"/>
              <a:t>„Steigt </a:t>
            </a:r>
            <a:r>
              <a:rPr lang="de-DE" sz="1400" dirty="0" err="1"/>
              <a:t>T3</a:t>
            </a:r>
            <a:r>
              <a:rPr lang="de-DE" sz="1400" dirty="0"/>
              <a:t>?“</a:t>
            </a:r>
          </a:p>
        </p:txBody>
      </p:sp>
      <p:pic>
        <p:nvPicPr>
          <p:cNvPr id="22" name="Grafik 21">
            <a:extLst>
              <a:ext uri="{FF2B5EF4-FFF2-40B4-BE49-F238E27FC236}">
                <a16:creationId xmlns:a16="http://schemas.microsoft.com/office/drawing/2014/main" id="{D767DBA4-F213-8570-0756-151E622D2C62}"/>
              </a:ext>
            </a:extLst>
          </p:cNvPr>
          <p:cNvPicPr>
            <a:picLocks noChangeAspect="1"/>
          </p:cNvPicPr>
          <p:nvPr/>
        </p:nvPicPr>
        <p:blipFill>
          <a:blip r:embed="rId4"/>
          <a:stretch>
            <a:fillRect/>
          </a:stretch>
        </p:blipFill>
        <p:spPr>
          <a:xfrm>
            <a:off x="10775302" y="74320"/>
            <a:ext cx="1353453" cy="1780157"/>
          </a:xfrm>
          <a:prstGeom prst="rect">
            <a:avLst/>
          </a:prstGeom>
          <a:ln>
            <a:solidFill>
              <a:schemeClr val="tx1"/>
            </a:solidFill>
          </a:ln>
        </p:spPr>
      </p:pic>
      <p:sp>
        <p:nvSpPr>
          <p:cNvPr id="23" name="Textfeld 22">
            <a:extLst>
              <a:ext uri="{FF2B5EF4-FFF2-40B4-BE49-F238E27FC236}">
                <a16:creationId xmlns:a16="http://schemas.microsoft.com/office/drawing/2014/main" id="{3C87F216-60BC-8A46-87D9-322B98C2DB54}"/>
              </a:ext>
            </a:extLst>
          </p:cNvPr>
          <p:cNvSpPr txBox="1"/>
          <p:nvPr/>
        </p:nvSpPr>
        <p:spPr>
          <a:xfrm>
            <a:off x="9403474" y="1961984"/>
            <a:ext cx="2833396" cy="738664"/>
          </a:xfrm>
          <a:prstGeom prst="rect">
            <a:avLst/>
          </a:prstGeom>
          <a:noFill/>
        </p:spPr>
        <p:txBody>
          <a:bodyPr wrap="square" rtlCol="0">
            <a:spAutoFit/>
          </a:bodyPr>
          <a:lstStyle/>
          <a:p>
            <a:r>
              <a:rPr lang="de-DE" sz="1400" dirty="0"/>
              <a:t>3.) Wahl der geforderten Differenz für die Analyse</a:t>
            </a:r>
          </a:p>
          <a:p>
            <a:r>
              <a:rPr lang="de-DE" sz="1400" dirty="0"/>
              <a:t>„Steigt </a:t>
            </a:r>
            <a:r>
              <a:rPr lang="de-DE" sz="1400" dirty="0" err="1"/>
              <a:t>T3</a:t>
            </a:r>
            <a:r>
              <a:rPr lang="de-DE" sz="1400" dirty="0"/>
              <a:t>?“:</a:t>
            </a:r>
          </a:p>
        </p:txBody>
      </p:sp>
      <p:pic>
        <p:nvPicPr>
          <p:cNvPr id="27" name="Grafik 26">
            <a:extLst>
              <a:ext uri="{FF2B5EF4-FFF2-40B4-BE49-F238E27FC236}">
                <a16:creationId xmlns:a16="http://schemas.microsoft.com/office/drawing/2014/main" id="{5990AFAA-FA1A-EFF9-D07D-F05E1C69C12F}"/>
              </a:ext>
            </a:extLst>
          </p:cNvPr>
          <p:cNvPicPr>
            <a:picLocks noChangeAspect="1"/>
          </p:cNvPicPr>
          <p:nvPr/>
        </p:nvPicPr>
        <p:blipFill>
          <a:blip r:embed="rId5"/>
          <a:stretch>
            <a:fillRect/>
          </a:stretch>
        </p:blipFill>
        <p:spPr>
          <a:xfrm>
            <a:off x="9420920" y="2714073"/>
            <a:ext cx="2078374" cy="1126595"/>
          </a:xfrm>
          <a:prstGeom prst="rect">
            <a:avLst/>
          </a:prstGeom>
          <a:ln>
            <a:solidFill>
              <a:schemeClr val="tx1"/>
            </a:solidFill>
          </a:ln>
        </p:spPr>
      </p:pic>
      <p:cxnSp>
        <p:nvCxnSpPr>
          <p:cNvPr id="1029" name="Gerade Verbindung mit Pfeil 1028">
            <a:extLst>
              <a:ext uri="{FF2B5EF4-FFF2-40B4-BE49-F238E27FC236}">
                <a16:creationId xmlns:a16="http://schemas.microsoft.com/office/drawing/2014/main" id="{F7B5F667-8421-316A-A4C0-C6E6019B0BD0}"/>
              </a:ext>
            </a:extLst>
          </p:cNvPr>
          <p:cNvCxnSpPr>
            <a:cxnSpLocks/>
          </p:cNvCxnSpPr>
          <p:nvPr/>
        </p:nvCxnSpPr>
        <p:spPr>
          <a:xfrm flipH="1" flipV="1">
            <a:off x="8767011" y="3437480"/>
            <a:ext cx="655513" cy="194584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31" name="Textfeld 1030">
            <a:extLst>
              <a:ext uri="{FF2B5EF4-FFF2-40B4-BE49-F238E27FC236}">
                <a16:creationId xmlns:a16="http://schemas.microsoft.com/office/drawing/2014/main" id="{7A81FF14-7CE4-2F3E-8597-332C180E719D}"/>
              </a:ext>
            </a:extLst>
          </p:cNvPr>
          <p:cNvSpPr txBox="1"/>
          <p:nvPr/>
        </p:nvSpPr>
        <p:spPr>
          <a:xfrm>
            <a:off x="9403474" y="4633139"/>
            <a:ext cx="2833396" cy="307777"/>
          </a:xfrm>
          <a:prstGeom prst="rect">
            <a:avLst/>
          </a:prstGeom>
          <a:noFill/>
        </p:spPr>
        <p:txBody>
          <a:bodyPr wrap="square" rtlCol="0">
            <a:spAutoFit/>
          </a:bodyPr>
          <a:lstStyle/>
          <a:p>
            <a:r>
              <a:rPr lang="de-DE" sz="1400" dirty="0"/>
              <a:t>5.) Ergebnis der Analyse</a:t>
            </a:r>
          </a:p>
        </p:txBody>
      </p:sp>
      <p:cxnSp>
        <p:nvCxnSpPr>
          <p:cNvPr id="1035" name="Gerade Verbindung mit Pfeil 1034">
            <a:extLst>
              <a:ext uri="{FF2B5EF4-FFF2-40B4-BE49-F238E27FC236}">
                <a16:creationId xmlns:a16="http://schemas.microsoft.com/office/drawing/2014/main" id="{70A4A1F2-10D4-71D8-3025-6E688B86FCA8}"/>
              </a:ext>
            </a:extLst>
          </p:cNvPr>
          <p:cNvCxnSpPr>
            <a:cxnSpLocks/>
          </p:cNvCxnSpPr>
          <p:nvPr/>
        </p:nvCxnSpPr>
        <p:spPr>
          <a:xfrm flipV="1">
            <a:off x="10543592" y="3741576"/>
            <a:ext cx="522514" cy="97038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41" name="Textfeld 1040">
            <a:extLst>
              <a:ext uri="{FF2B5EF4-FFF2-40B4-BE49-F238E27FC236}">
                <a16:creationId xmlns:a16="http://schemas.microsoft.com/office/drawing/2014/main" id="{984F666E-E5BF-79B8-0E61-FA80009663DC}"/>
              </a:ext>
            </a:extLst>
          </p:cNvPr>
          <p:cNvSpPr txBox="1"/>
          <p:nvPr/>
        </p:nvSpPr>
        <p:spPr>
          <a:xfrm>
            <a:off x="9394751" y="5835860"/>
            <a:ext cx="2646791" cy="523220"/>
          </a:xfrm>
          <a:prstGeom prst="rect">
            <a:avLst/>
          </a:prstGeom>
          <a:noFill/>
        </p:spPr>
        <p:txBody>
          <a:bodyPr wrap="square" rtlCol="0">
            <a:spAutoFit/>
          </a:bodyPr>
          <a:lstStyle/>
          <a:p>
            <a:r>
              <a:rPr lang="de-DE" sz="1400" dirty="0"/>
              <a:t>Aufzeichnung erfolgte im </a:t>
            </a:r>
          </a:p>
          <a:p>
            <a:r>
              <a:rPr lang="de-DE" sz="1400" dirty="0"/>
              <a:t>1 Minuten-Takt!</a:t>
            </a:r>
          </a:p>
        </p:txBody>
      </p:sp>
      <p:cxnSp>
        <p:nvCxnSpPr>
          <p:cNvPr id="1042" name="Gerade Verbindung mit Pfeil 1041">
            <a:extLst>
              <a:ext uri="{FF2B5EF4-FFF2-40B4-BE49-F238E27FC236}">
                <a16:creationId xmlns:a16="http://schemas.microsoft.com/office/drawing/2014/main" id="{3D20980C-0957-BFFF-A837-4CD51B313EEB}"/>
              </a:ext>
            </a:extLst>
          </p:cNvPr>
          <p:cNvCxnSpPr>
            <a:cxnSpLocks/>
          </p:cNvCxnSpPr>
          <p:nvPr/>
        </p:nvCxnSpPr>
        <p:spPr>
          <a:xfrm flipH="1" flipV="1">
            <a:off x="2747397" y="5886275"/>
            <a:ext cx="6669086" cy="10078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 name="Gerade Verbindung mit Pfeil 1">
            <a:extLst>
              <a:ext uri="{FF2B5EF4-FFF2-40B4-BE49-F238E27FC236}">
                <a16:creationId xmlns:a16="http://schemas.microsoft.com/office/drawing/2014/main" id="{4D8A1171-B8D5-D84F-34FE-236A2F8DF06B}"/>
              </a:ext>
            </a:extLst>
          </p:cNvPr>
          <p:cNvCxnSpPr>
            <a:cxnSpLocks/>
            <a:stCxn id="19" idx="2"/>
          </p:cNvCxnSpPr>
          <p:nvPr/>
        </p:nvCxnSpPr>
        <p:spPr>
          <a:xfrm flipH="1">
            <a:off x="3936274" y="393662"/>
            <a:ext cx="952968" cy="288370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Gerade Verbindung mit Pfeil 5">
            <a:extLst>
              <a:ext uri="{FF2B5EF4-FFF2-40B4-BE49-F238E27FC236}">
                <a16:creationId xmlns:a16="http://schemas.microsoft.com/office/drawing/2014/main" id="{3D5EBC5B-E725-AD82-1C56-F43A8BA0B800}"/>
              </a:ext>
            </a:extLst>
          </p:cNvPr>
          <p:cNvCxnSpPr>
            <a:cxnSpLocks/>
            <a:stCxn id="19" idx="2"/>
          </p:cNvCxnSpPr>
          <p:nvPr/>
        </p:nvCxnSpPr>
        <p:spPr>
          <a:xfrm>
            <a:off x="4889242" y="393662"/>
            <a:ext cx="2210229" cy="288370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9">
            <a:extLst>
              <a:ext uri="{FF2B5EF4-FFF2-40B4-BE49-F238E27FC236}">
                <a16:creationId xmlns:a16="http://schemas.microsoft.com/office/drawing/2014/main" id="{26AC47E7-35C1-38A3-F916-12F05073311F}"/>
              </a:ext>
            </a:extLst>
          </p:cNvPr>
          <p:cNvCxnSpPr>
            <a:cxnSpLocks/>
            <a:stCxn id="19" idx="2"/>
          </p:cNvCxnSpPr>
          <p:nvPr/>
        </p:nvCxnSpPr>
        <p:spPr>
          <a:xfrm>
            <a:off x="4889242" y="393662"/>
            <a:ext cx="910298" cy="288370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 name="Gerade Verbindung mit Pfeil 2">
            <a:extLst>
              <a:ext uri="{FF2B5EF4-FFF2-40B4-BE49-F238E27FC236}">
                <a16:creationId xmlns:a16="http://schemas.microsoft.com/office/drawing/2014/main" id="{D0FBACFC-7B41-968D-90BD-5F595E81C6EB}"/>
              </a:ext>
            </a:extLst>
          </p:cNvPr>
          <p:cNvCxnSpPr>
            <a:cxnSpLocks/>
          </p:cNvCxnSpPr>
          <p:nvPr/>
        </p:nvCxnSpPr>
        <p:spPr>
          <a:xfrm>
            <a:off x="7072944" y="3640677"/>
            <a:ext cx="203891" cy="158875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Gerade Verbindung mit Pfeil 4">
            <a:extLst>
              <a:ext uri="{FF2B5EF4-FFF2-40B4-BE49-F238E27FC236}">
                <a16:creationId xmlns:a16="http://schemas.microsoft.com/office/drawing/2014/main" id="{E83696DF-663C-7C3D-C813-AD8B11365E41}"/>
              </a:ext>
            </a:extLst>
          </p:cNvPr>
          <p:cNvCxnSpPr>
            <a:cxnSpLocks/>
          </p:cNvCxnSpPr>
          <p:nvPr/>
        </p:nvCxnSpPr>
        <p:spPr>
          <a:xfrm flipH="1">
            <a:off x="5398819" y="3646702"/>
            <a:ext cx="391784" cy="158273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Gerade Verbindung mit Pfeil 6">
            <a:extLst>
              <a:ext uri="{FF2B5EF4-FFF2-40B4-BE49-F238E27FC236}">
                <a16:creationId xmlns:a16="http://schemas.microsoft.com/office/drawing/2014/main" id="{77D2D37A-5C93-CF5F-3D1B-B61D42B6F4A3}"/>
              </a:ext>
            </a:extLst>
          </p:cNvPr>
          <p:cNvCxnSpPr>
            <a:cxnSpLocks/>
          </p:cNvCxnSpPr>
          <p:nvPr/>
        </p:nvCxnSpPr>
        <p:spPr>
          <a:xfrm flipH="1">
            <a:off x="3626641" y="3646702"/>
            <a:ext cx="476484" cy="158273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Gerade Verbindung mit Pfeil 7">
            <a:extLst>
              <a:ext uri="{FF2B5EF4-FFF2-40B4-BE49-F238E27FC236}">
                <a16:creationId xmlns:a16="http://schemas.microsoft.com/office/drawing/2014/main" id="{4BF0D084-A1AE-A457-5933-EA6A94166A1F}"/>
              </a:ext>
            </a:extLst>
          </p:cNvPr>
          <p:cNvCxnSpPr>
            <a:cxnSpLocks/>
          </p:cNvCxnSpPr>
          <p:nvPr/>
        </p:nvCxnSpPr>
        <p:spPr>
          <a:xfrm flipH="1">
            <a:off x="2505573" y="3657600"/>
            <a:ext cx="1380958" cy="157183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C76254F7-431C-9408-FD66-73B6C10E16D0}"/>
              </a:ext>
            </a:extLst>
          </p:cNvPr>
          <p:cNvCxnSpPr>
            <a:cxnSpLocks/>
          </p:cNvCxnSpPr>
          <p:nvPr/>
        </p:nvCxnSpPr>
        <p:spPr>
          <a:xfrm flipH="1">
            <a:off x="8125097" y="2037806"/>
            <a:ext cx="113212" cy="319162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980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0-#ppt_h/2"/>
                                          </p:val>
                                        </p:tav>
                                        <p:tav tm="100000">
                                          <p:val>
                                            <p:strVal val="#ppt_y"/>
                                          </p:val>
                                        </p:tav>
                                      </p:tavLst>
                                    </p:anim>
                                  </p:childTnLst>
                                </p:cTn>
                              </p:par>
                              <p:par>
                                <p:cTn id="16" presetID="53"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additive="base">
                                        <p:cTn id="55" dur="500" fill="hold"/>
                                        <p:tgtEl>
                                          <p:spTgt spid="3"/>
                                        </p:tgtEl>
                                        <p:attrNameLst>
                                          <p:attrName>ppt_x</p:attrName>
                                        </p:attrNameLst>
                                      </p:cBhvr>
                                      <p:tavLst>
                                        <p:tav tm="0">
                                          <p:val>
                                            <p:strVal val="#ppt_x"/>
                                          </p:val>
                                        </p:tav>
                                        <p:tav tm="100000">
                                          <p:val>
                                            <p:strVal val="#ppt_x"/>
                                          </p:val>
                                        </p:tav>
                                      </p:tavLst>
                                    </p:anim>
                                    <p:anim calcmode="lin" valueType="num">
                                      <p:cBhvr additive="base">
                                        <p:cTn id="5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1+#ppt_w/2"/>
                                          </p:val>
                                        </p:tav>
                                        <p:tav tm="100000">
                                          <p:val>
                                            <p:strVal val="#ppt_x"/>
                                          </p:val>
                                        </p:tav>
                                      </p:tavLst>
                                    </p:anim>
                                    <p:anim calcmode="lin" valueType="num">
                                      <p:cBhvr additive="base">
                                        <p:cTn id="62" dur="500" fill="hold"/>
                                        <p:tgtEl>
                                          <p:spTgt spid="24"/>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additive="base">
                                        <p:cTn id="65" dur="500" fill="hold"/>
                                        <p:tgtEl>
                                          <p:spTgt spid="12"/>
                                        </p:tgtEl>
                                        <p:attrNameLst>
                                          <p:attrName>ppt_x</p:attrName>
                                        </p:attrNameLst>
                                      </p:cBhvr>
                                      <p:tavLst>
                                        <p:tav tm="0">
                                          <p:val>
                                            <p:strVal val="1+#ppt_w/2"/>
                                          </p:val>
                                        </p:tav>
                                        <p:tav tm="100000">
                                          <p:val>
                                            <p:strVal val="#ppt_x"/>
                                          </p:val>
                                        </p:tav>
                                      </p:tavLst>
                                    </p:anim>
                                    <p:anim calcmode="lin" valueType="num">
                                      <p:cBhvr additive="base">
                                        <p:cTn id="66" dur="500" fill="hold"/>
                                        <p:tgtEl>
                                          <p:spTgt spid="12"/>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additive="base">
                                        <p:cTn id="69" dur="500" fill="hold"/>
                                        <p:tgtEl>
                                          <p:spTgt spid="22"/>
                                        </p:tgtEl>
                                        <p:attrNameLst>
                                          <p:attrName>ppt_x</p:attrName>
                                        </p:attrNameLst>
                                      </p:cBhvr>
                                      <p:tavLst>
                                        <p:tav tm="0">
                                          <p:val>
                                            <p:strVal val="1+#ppt_w/2"/>
                                          </p:val>
                                        </p:tav>
                                        <p:tav tm="100000">
                                          <p:val>
                                            <p:strVal val="#ppt_x"/>
                                          </p:val>
                                        </p:tav>
                                      </p:tavLst>
                                    </p:anim>
                                    <p:anim calcmode="lin" valueType="num">
                                      <p:cBhvr additive="base">
                                        <p:cTn id="7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additive="base">
                                        <p:cTn id="75" dur="500" fill="hold"/>
                                        <p:tgtEl>
                                          <p:spTgt spid="23"/>
                                        </p:tgtEl>
                                        <p:attrNameLst>
                                          <p:attrName>ppt_x</p:attrName>
                                        </p:attrNameLst>
                                      </p:cBhvr>
                                      <p:tavLst>
                                        <p:tav tm="0">
                                          <p:val>
                                            <p:strVal val="1+#ppt_w/2"/>
                                          </p:val>
                                        </p:tav>
                                        <p:tav tm="100000">
                                          <p:val>
                                            <p:strVal val="#ppt_x"/>
                                          </p:val>
                                        </p:tav>
                                      </p:tavLst>
                                    </p:anim>
                                    <p:anim calcmode="lin" valueType="num">
                                      <p:cBhvr additive="base">
                                        <p:cTn id="76" dur="500" fill="hold"/>
                                        <p:tgtEl>
                                          <p:spTgt spid="23"/>
                                        </p:tgtEl>
                                        <p:attrNameLst>
                                          <p:attrName>ppt_y</p:attrName>
                                        </p:attrNameLst>
                                      </p:cBhvr>
                                      <p:tavLst>
                                        <p:tav tm="0">
                                          <p:val>
                                            <p:strVal val="#ppt_y"/>
                                          </p:val>
                                        </p:tav>
                                        <p:tav tm="100000">
                                          <p:val>
                                            <p:strVal val="#ppt_y"/>
                                          </p:val>
                                        </p:tav>
                                      </p:tavLst>
                                    </p:anim>
                                  </p:childTnLst>
                                </p:cTn>
                              </p:par>
                              <p:par>
                                <p:cTn id="77" presetID="2" presetClass="entr" presetSubtype="2" fill="hold" nodeType="with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additive="base">
                                        <p:cTn id="79" dur="500" fill="hold"/>
                                        <p:tgtEl>
                                          <p:spTgt spid="25"/>
                                        </p:tgtEl>
                                        <p:attrNameLst>
                                          <p:attrName>ppt_x</p:attrName>
                                        </p:attrNameLst>
                                      </p:cBhvr>
                                      <p:tavLst>
                                        <p:tav tm="0">
                                          <p:val>
                                            <p:strVal val="1+#ppt_w/2"/>
                                          </p:val>
                                        </p:tav>
                                        <p:tav tm="100000">
                                          <p:val>
                                            <p:strVal val="#ppt_x"/>
                                          </p:val>
                                        </p:tav>
                                      </p:tavLst>
                                    </p:anim>
                                    <p:anim calcmode="lin" valueType="num">
                                      <p:cBhvr additive="base">
                                        <p:cTn id="80" dur="500" fill="hold"/>
                                        <p:tgtEl>
                                          <p:spTgt spid="25"/>
                                        </p:tgtEl>
                                        <p:attrNameLst>
                                          <p:attrName>ppt_y</p:attrName>
                                        </p:attrNameLst>
                                      </p:cBhvr>
                                      <p:tavLst>
                                        <p:tav tm="0">
                                          <p:val>
                                            <p:strVal val="#ppt_y"/>
                                          </p:val>
                                        </p:tav>
                                        <p:tav tm="100000">
                                          <p:val>
                                            <p:strVal val="#ppt_y"/>
                                          </p:val>
                                        </p:tav>
                                      </p:tavLst>
                                    </p:anim>
                                  </p:childTnLst>
                                </p:cTn>
                              </p:par>
                              <p:par>
                                <p:cTn id="81" presetID="2" presetClass="entr" presetSubtype="2" fill="hold" nodeType="withEffect">
                                  <p:stCondLst>
                                    <p:cond delay="0"/>
                                  </p:stCondLst>
                                  <p:childTnLst>
                                    <p:set>
                                      <p:cBhvr>
                                        <p:cTn id="82" dur="1" fill="hold">
                                          <p:stCondLst>
                                            <p:cond delay="0"/>
                                          </p:stCondLst>
                                        </p:cTn>
                                        <p:tgtEl>
                                          <p:spTgt spid="27"/>
                                        </p:tgtEl>
                                        <p:attrNameLst>
                                          <p:attrName>style.visibility</p:attrName>
                                        </p:attrNameLst>
                                      </p:cBhvr>
                                      <p:to>
                                        <p:strVal val="visible"/>
                                      </p:to>
                                    </p:set>
                                    <p:anim calcmode="lin" valueType="num">
                                      <p:cBhvr additive="base">
                                        <p:cTn id="83" dur="500" fill="hold"/>
                                        <p:tgtEl>
                                          <p:spTgt spid="27"/>
                                        </p:tgtEl>
                                        <p:attrNameLst>
                                          <p:attrName>ppt_x</p:attrName>
                                        </p:attrNameLst>
                                      </p:cBhvr>
                                      <p:tavLst>
                                        <p:tav tm="0">
                                          <p:val>
                                            <p:strVal val="1+#ppt_w/2"/>
                                          </p:val>
                                        </p:tav>
                                        <p:tav tm="100000">
                                          <p:val>
                                            <p:strVal val="#ppt_x"/>
                                          </p:val>
                                        </p:tav>
                                      </p:tavLst>
                                    </p:anim>
                                    <p:anim calcmode="lin" valueType="num">
                                      <p:cBhvr additive="base">
                                        <p:cTn id="84"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2" fill="hold" nodeType="clickEffect">
                                  <p:stCondLst>
                                    <p:cond delay="0"/>
                                  </p:stCondLst>
                                  <p:childTnLst>
                                    <p:set>
                                      <p:cBhvr>
                                        <p:cTn id="88" dur="1" fill="hold">
                                          <p:stCondLst>
                                            <p:cond delay="0"/>
                                          </p:stCondLst>
                                        </p:cTn>
                                        <p:tgtEl>
                                          <p:spTgt spid="20"/>
                                        </p:tgtEl>
                                        <p:attrNameLst>
                                          <p:attrName>style.visibility</p:attrName>
                                        </p:attrNameLst>
                                      </p:cBhvr>
                                      <p:to>
                                        <p:strVal val="visible"/>
                                      </p:to>
                                    </p:set>
                                    <p:anim calcmode="lin" valueType="num">
                                      <p:cBhvr additive="base">
                                        <p:cTn id="89" dur="500" fill="hold"/>
                                        <p:tgtEl>
                                          <p:spTgt spid="20"/>
                                        </p:tgtEl>
                                        <p:attrNameLst>
                                          <p:attrName>ppt_x</p:attrName>
                                        </p:attrNameLst>
                                      </p:cBhvr>
                                      <p:tavLst>
                                        <p:tav tm="0">
                                          <p:val>
                                            <p:strVal val="1+#ppt_w/2"/>
                                          </p:val>
                                        </p:tav>
                                        <p:tav tm="100000">
                                          <p:val>
                                            <p:strVal val="#ppt_x"/>
                                          </p:val>
                                        </p:tav>
                                      </p:tavLst>
                                    </p:anim>
                                    <p:anim calcmode="lin" valueType="num">
                                      <p:cBhvr additive="base">
                                        <p:cTn id="90" dur="500" fill="hold"/>
                                        <p:tgtEl>
                                          <p:spTgt spid="20"/>
                                        </p:tgtEl>
                                        <p:attrNameLst>
                                          <p:attrName>ppt_y</p:attrName>
                                        </p:attrNameLst>
                                      </p:cBhvr>
                                      <p:tavLst>
                                        <p:tav tm="0">
                                          <p:val>
                                            <p:strVal val="#ppt_y"/>
                                          </p:val>
                                        </p:tav>
                                        <p:tav tm="100000">
                                          <p:val>
                                            <p:strVal val="#ppt_y"/>
                                          </p:val>
                                        </p:tav>
                                      </p:tavLst>
                                    </p:anim>
                                  </p:childTnLst>
                                </p:cTn>
                              </p:par>
                              <p:par>
                                <p:cTn id="91" presetID="2" presetClass="entr" presetSubtype="2" fill="hold" grpId="0" nodeType="withEffect">
                                  <p:stCondLst>
                                    <p:cond delay="0"/>
                                  </p:stCondLst>
                                  <p:childTnLst>
                                    <p:set>
                                      <p:cBhvr>
                                        <p:cTn id="92" dur="1" fill="hold">
                                          <p:stCondLst>
                                            <p:cond delay="0"/>
                                          </p:stCondLst>
                                        </p:cTn>
                                        <p:tgtEl>
                                          <p:spTgt spid="16"/>
                                        </p:tgtEl>
                                        <p:attrNameLst>
                                          <p:attrName>style.visibility</p:attrName>
                                        </p:attrNameLst>
                                      </p:cBhvr>
                                      <p:to>
                                        <p:strVal val="visible"/>
                                      </p:to>
                                    </p:set>
                                    <p:anim calcmode="lin" valueType="num">
                                      <p:cBhvr additive="base">
                                        <p:cTn id="93" dur="500" fill="hold"/>
                                        <p:tgtEl>
                                          <p:spTgt spid="16"/>
                                        </p:tgtEl>
                                        <p:attrNameLst>
                                          <p:attrName>ppt_x</p:attrName>
                                        </p:attrNameLst>
                                      </p:cBhvr>
                                      <p:tavLst>
                                        <p:tav tm="0">
                                          <p:val>
                                            <p:strVal val="1+#ppt_w/2"/>
                                          </p:val>
                                        </p:tav>
                                        <p:tav tm="100000">
                                          <p:val>
                                            <p:strVal val="#ppt_x"/>
                                          </p:val>
                                        </p:tav>
                                      </p:tavLst>
                                    </p:anim>
                                    <p:anim calcmode="lin" valueType="num">
                                      <p:cBhvr additive="base">
                                        <p:cTn id="9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2" fill="hold" nodeType="clickEffect">
                                  <p:stCondLst>
                                    <p:cond delay="0"/>
                                  </p:stCondLst>
                                  <p:childTnLst>
                                    <p:set>
                                      <p:cBhvr>
                                        <p:cTn id="98" dur="1" fill="hold">
                                          <p:stCondLst>
                                            <p:cond delay="0"/>
                                          </p:stCondLst>
                                        </p:cTn>
                                        <p:tgtEl>
                                          <p:spTgt spid="11"/>
                                        </p:tgtEl>
                                        <p:attrNameLst>
                                          <p:attrName>style.visibility</p:attrName>
                                        </p:attrNameLst>
                                      </p:cBhvr>
                                      <p:to>
                                        <p:strVal val="visible"/>
                                      </p:to>
                                    </p:set>
                                    <p:anim calcmode="lin" valueType="num">
                                      <p:cBhvr additive="base">
                                        <p:cTn id="99" dur="500" fill="hold"/>
                                        <p:tgtEl>
                                          <p:spTgt spid="11"/>
                                        </p:tgtEl>
                                        <p:attrNameLst>
                                          <p:attrName>ppt_x</p:attrName>
                                        </p:attrNameLst>
                                      </p:cBhvr>
                                      <p:tavLst>
                                        <p:tav tm="0">
                                          <p:val>
                                            <p:strVal val="1+#ppt_w/2"/>
                                          </p:val>
                                        </p:tav>
                                        <p:tav tm="100000">
                                          <p:val>
                                            <p:strVal val="#ppt_x"/>
                                          </p:val>
                                        </p:tav>
                                      </p:tavLst>
                                    </p:anim>
                                    <p:anim calcmode="lin" valueType="num">
                                      <p:cBhvr additive="base">
                                        <p:cTn id="10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2" fill="hold" grpId="0" nodeType="clickEffect">
                                  <p:stCondLst>
                                    <p:cond delay="0"/>
                                  </p:stCondLst>
                                  <p:childTnLst>
                                    <p:set>
                                      <p:cBhvr>
                                        <p:cTn id="104" dur="1" fill="hold">
                                          <p:stCondLst>
                                            <p:cond delay="0"/>
                                          </p:stCondLst>
                                        </p:cTn>
                                        <p:tgtEl>
                                          <p:spTgt spid="1031"/>
                                        </p:tgtEl>
                                        <p:attrNameLst>
                                          <p:attrName>style.visibility</p:attrName>
                                        </p:attrNameLst>
                                      </p:cBhvr>
                                      <p:to>
                                        <p:strVal val="visible"/>
                                      </p:to>
                                    </p:set>
                                    <p:anim calcmode="lin" valueType="num">
                                      <p:cBhvr additive="base">
                                        <p:cTn id="105" dur="500" fill="hold"/>
                                        <p:tgtEl>
                                          <p:spTgt spid="1031"/>
                                        </p:tgtEl>
                                        <p:attrNameLst>
                                          <p:attrName>ppt_x</p:attrName>
                                        </p:attrNameLst>
                                      </p:cBhvr>
                                      <p:tavLst>
                                        <p:tav tm="0">
                                          <p:val>
                                            <p:strVal val="1+#ppt_w/2"/>
                                          </p:val>
                                        </p:tav>
                                        <p:tav tm="100000">
                                          <p:val>
                                            <p:strVal val="#ppt_x"/>
                                          </p:val>
                                        </p:tav>
                                      </p:tavLst>
                                    </p:anim>
                                    <p:anim calcmode="lin" valueType="num">
                                      <p:cBhvr additive="base">
                                        <p:cTn id="106" dur="500" fill="hold"/>
                                        <p:tgtEl>
                                          <p:spTgt spid="1031"/>
                                        </p:tgtEl>
                                        <p:attrNameLst>
                                          <p:attrName>ppt_y</p:attrName>
                                        </p:attrNameLst>
                                      </p:cBhvr>
                                      <p:tavLst>
                                        <p:tav tm="0">
                                          <p:val>
                                            <p:strVal val="#ppt_y"/>
                                          </p:val>
                                        </p:tav>
                                        <p:tav tm="100000">
                                          <p:val>
                                            <p:strVal val="#ppt_y"/>
                                          </p:val>
                                        </p:tav>
                                      </p:tavLst>
                                    </p:anim>
                                  </p:childTnLst>
                                </p:cTn>
                              </p:par>
                              <p:par>
                                <p:cTn id="107" presetID="2" presetClass="entr" presetSubtype="2" fill="hold" nodeType="withEffect">
                                  <p:stCondLst>
                                    <p:cond delay="0"/>
                                  </p:stCondLst>
                                  <p:childTnLst>
                                    <p:set>
                                      <p:cBhvr>
                                        <p:cTn id="108" dur="1" fill="hold">
                                          <p:stCondLst>
                                            <p:cond delay="0"/>
                                          </p:stCondLst>
                                        </p:cTn>
                                        <p:tgtEl>
                                          <p:spTgt spid="1035"/>
                                        </p:tgtEl>
                                        <p:attrNameLst>
                                          <p:attrName>style.visibility</p:attrName>
                                        </p:attrNameLst>
                                      </p:cBhvr>
                                      <p:to>
                                        <p:strVal val="visible"/>
                                      </p:to>
                                    </p:set>
                                    <p:anim calcmode="lin" valueType="num">
                                      <p:cBhvr additive="base">
                                        <p:cTn id="109" dur="500" fill="hold"/>
                                        <p:tgtEl>
                                          <p:spTgt spid="1035"/>
                                        </p:tgtEl>
                                        <p:attrNameLst>
                                          <p:attrName>ppt_x</p:attrName>
                                        </p:attrNameLst>
                                      </p:cBhvr>
                                      <p:tavLst>
                                        <p:tav tm="0">
                                          <p:val>
                                            <p:strVal val="1+#ppt_w/2"/>
                                          </p:val>
                                        </p:tav>
                                        <p:tav tm="100000">
                                          <p:val>
                                            <p:strVal val="#ppt_x"/>
                                          </p:val>
                                        </p:tav>
                                      </p:tavLst>
                                    </p:anim>
                                    <p:anim calcmode="lin" valueType="num">
                                      <p:cBhvr additive="base">
                                        <p:cTn id="110" dur="500" fill="hold"/>
                                        <p:tgtEl>
                                          <p:spTgt spid="1035"/>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2" fill="hold" nodeType="clickEffect">
                                  <p:stCondLst>
                                    <p:cond delay="0"/>
                                  </p:stCondLst>
                                  <p:childTnLst>
                                    <p:set>
                                      <p:cBhvr>
                                        <p:cTn id="114" dur="1" fill="hold">
                                          <p:stCondLst>
                                            <p:cond delay="0"/>
                                          </p:stCondLst>
                                        </p:cTn>
                                        <p:tgtEl>
                                          <p:spTgt spid="1029"/>
                                        </p:tgtEl>
                                        <p:attrNameLst>
                                          <p:attrName>style.visibility</p:attrName>
                                        </p:attrNameLst>
                                      </p:cBhvr>
                                      <p:to>
                                        <p:strVal val="visible"/>
                                      </p:to>
                                    </p:set>
                                    <p:anim calcmode="lin" valueType="num">
                                      <p:cBhvr additive="base">
                                        <p:cTn id="115" dur="500" fill="hold"/>
                                        <p:tgtEl>
                                          <p:spTgt spid="1029"/>
                                        </p:tgtEl>
                                        <p:attrNameLst>
                                          <p:attrName>ppt_x</p:attrName>
                                        </p:attrNameLst>
                                      </p:cBhvr>
                                      <p:tavLst>
                                        <p:tav tm="0">
                                          <p:val>
                                            <p:strVal val="1+#ppt_w/2"/>
                                          </p:val>
                                        </p:tav>
                                        <p:tav tm="100000">
                                          <p:val>
                                            <p:strVal val="#ppt_x"/>
                                          </p:val>
                                        </p:tav>
                                      </p:tavLst>
                                    </p:anim>
                                    <p:anim calcmode="lin" valueType="num">
                                      <p:cBhvr additive="base">
                                        <p:cTn id="116" dur="500" fill="hold"/>
                                        <p:tgtEl>
                                          <p:spTgt spid="1029"/>
                                        </p:tgtEl>
                                        <p:attrNameLst>
                                          <p:attrName>ppt_y</p:attrName>
                                        </p:attrNameLst>
                                      </p:cBhvr>
                                      <p:tavLst>
                                        <p:tav tm="0">
                                          <p:val>
                                            <p:strVal val="#ppt_y"/>
                                          </p:val>
                                        </p:tav>
                                        <p:tav tm="100000">
                                          <p:val>
                                            <p:strVal val="#ppt_y"/>
                                          </p:val>
                                        </p:tav>
                                      </p:tavLst>
                                    </p:anim>
                                  </p:childTnLst>
                                </p:cTn>
                              </p:par>
                              <p:par>
                                <p:cTn id="117" presetID="2" presetClass="entr" presetSubtype="2" fill="hold" grpId="0" nodeType="withEffect">
                                  <p:stCondLst>
                                    <p:cond delay="0"/>
                                  </p:stCondLst>
                                  <p:childTnLst>
                                    <p:set>
                                      <p:cBhvr>
                                        <p:cTn id="118" dur="1" fill="hold">
                                          <p:stCondLst>
                                            <p:cond delay="0"/>
                                          </p:stCondLst>
                                        </p:cTn>
                                        <p:tgtEl>
                                          <p:spTgt spid="13"/>
                                        </p:tgtEl>
                                        <p:attrNameLst>
                                          <p:attrName>style.visibility</p:attrName>
                                        </p:attrNameLst>
                                      </p:cBhvr>
                                      <p:to>
                                        <p:strVal val="visible"/>
                                      </p:to>
                                    </p:set>
                                    <p:anim calcmode="lin" valueType="num">
                                      <p:cBhvr additive="base">
                                        <p:cTn id="119" dur="500" fill="hold"/>
                                        <p:tgtEl>
                                          <p:spTgt spid="13"/>
                                        </p:tgtEl>
                                        <p:attrNameLst>
                                          <p:attrName>ppt_x</p:attrName>
                                        </p:attrNameLst>
                                      </p:cBhvr>
                                      <p:tavLst>
                                        <p:tav tm="0">
                                          <p:val>
                                            <p:strVal val="1+#ppt_w/2"/>
                                          </p:val>
                                        </p:tav>
                                        <p:tav tm="100000">
                                          <p:val>
                                            <p:strVal val="#ppt_x"/>
                                          </p:val>
                                        </p:tav>
                                      </p:tavLst>
                                    </p:anim>
                                    <p:anim calcmode="lin" valueType="num">
                                      <p:cBhvr additive="base">
                                        <p:cTn id="120" dur="500" fill="hold"/>
                                        <p:tgtEl>
                                          <p:spTgt spid="13"/>
                                        </p:tgtEl>
                                        <p:attrNameLst>
                                          <p:attrName>ppt_y</p:attrName>
                                        </p:attrNameLst>
                                      </p:cBhvr>
                                      <p:tavLst>
                                        <p:tav tm="0">
                                          <p:val>
                                            <p:strVal val="#ppt_y"/>
                                          </p:val>
                                        </p:tav>
                                        <p:tav tm="100000">
                                          <p:val>
                                            <p:strVal val="#ppt_y"/>
                                          </p:val>
                                        </p:tav>
                                      </p:tavLst>
                                    </p:anim>
                                  </p:childTnLst>
                                </p:cTn>
                              </p:par>
                              <p:par>
                                <p:cTn id="121" presetID="42" presetClass="entr" presetSubtype="0" fill="hold" nodeType="withEffect">
                                  <p:stCondLst>
                                    <p:cond delay="0"/>
                                  </p:stCondLst>
                                  <p:childTnLst>
                                    <p:set>
                                      <p:cBhvr>
                                        <p:cTn id="122" dur="1" fill="hold">
                                          <p:stCondLst>
                                            <p:cond delay="0"/>
                                          </p:stCondLst>
                                        </p:cTn>
                                        <p:tgtEl>
                                          <p:spTgt spid="1042"/>
                                        </p:tgtEl>
                                        <p:attrNameLst>
                                          <p:attrName>style.visibility</p:attrName>
                                        </p:attrNameLst>
                                      </p:cBhvr>
                                      <p:to>
                                        <p:strVal val="visible"/>
                                      </p:to>
                                    </p:set>
                                    <p:animEffect transition="in" filter="fade">
                                      <p:cBhvr>
                                        <p:cTn id="123" dur="1000"/>
                                        <p:tgtEl>
                                          <p:spTgt spid="1042"/>
                                        </p:tgtEl>
                                      </p:cBhvr>
                                    </p:animEffect>
                                    <p:anim calcmode="lin" valueType="num">
                                      <p:cBhvr>
                                        <p:cTn id="124" dur="1000" fill="hold"/>
                                        <p:tgtEl>
                                          <p:spTgt spid="1042"/>
                                        </p:tgtEl>
                                        <p:attrNameLst>
                                          <p:attrName>ppt_x</p:attrName>
                                        </p:attrNameLst>
                                      </p:cBhvr>
                                      <p:tavLst>
                                        <p:tav tm="0">
                                          <p:val>
                                            <p:strVal val="#ppt_x"/>
                                          </p:val>
                                        </p:tav>
                                        <p:tav tm="100000">
                                          <p:val>
                                            <p:strVal val="#ppt_x"/>
                                          </p:val>
                                        </p:tav>
                                      </p:tavLst>
                                    </p:anim>
                                    <p:anim calcmode="lin" valueType="num">
                                      <p:cBhvr>
                                        <p:cTn id="125" dur="1000" fill="hold"/>
                                        <p:tgtEl>
                                          <p:spTgt spid="1042"/>
                                        </p:tgtEl>
                                        <p:attrNameLst>
                                          <p:attrName>ppt_y</p:attrName>
                                        </p:attrNameLst>
                                      </p:cBhvr>
                                      <p:tavLst>
                                        <p:tav tm="0">
                                          <p:val>
                                            <p:strVal val="#ppt_y+.1"/>
                                          </p:val>
                                        </p:tav>
                                        <p:tav tm="100000">
                                          <p:val>
                                            <p:strVal val="#ppt_y"/>
                                          </p:val>
                                        </p:tav>
                                      </p:tavLst>
                                    </p:anim>
                                  </p:childTnLst>
                                </p:cTn>
                              </p:par>
                              <p:par>
                                <p:cTn id="126" presetID="42" presetClass="entr" presetSubtype="0" fill="hold" grpId="0" nodeType="withEffect">
                                  <p:stCondLst>
                                    <p:cond delay="0"/>
                                  </p:stCondLst>
                                  <p:childTnLst>
                                    <p:set>
                                      <p:cBhvr>
                                        <p:cTn id="127" dur="1" fill="hold">
                                          <p:stCondLst>
                                            <p:cond delay="0"/>
                                          </p:stCondLst>
                                        </p:cTn>
                                        <p:tgtEl>
                                          <p:spTgt spid="1041"/>
                                        </p:tgtEl>
                                        <p:attrNameLst>
                                          <p:attrName>style.visibility</p:attrName>
                                        </p:attrNameLst>
                                      </p:cBhvr>
                                      <p:to>
                                        <p:strVal val="visible"/>
                                      </p:to>
                                    </p:set>
                                    <p:animEffect transition="in" filter="fade">
                                      <p:cBhvr>
                                        <p:cTn id="128" dur="1000"/>
                                        <p:tgtEl>
                                          <p:spTgt spid="1041"/>
                                        </p:tgtEl>
                                      </p:cBhvr>
                                    </p:animEffect>
                                    <p:anim calcmode="lin" valueType="num">
                                      <p:cBhvr>
                                        <p:cTn id="129" dur="1000" fill="hold"/>
                                        <p:tgtEl>
                                          <p:spTgt spid="1041"/>
                                        </p:tgtEl>
                                        <p:attrNameLst>
                                          <p:attrName>ppt_x</p:attrName>
                                        </p:attrNameLst>
                                      </p:cBhvr>
                                      <p:tavLst>
                                        <p:tav tm="0">
                                          <p:val>
                                            <p:strVal val="#ppt_x"/>
                                          </p:val>
                                        </p:tav>
                                        <p:tav tm="100000">
                                          <p:val>
                                            <p:strVal val="#ppt_x"/>
                                          </p:val>
                                        </p:tav>
                                      </p:tavLst>
                                    </p:anim>
                                    <p:anim calcmode="lin" valueType="num">
                                      <p:cBhvr>
                                        <p:cTn id="130" dur="1000" fill="hold"/>
                                        <p:tgtEl>
                                          <p:spTgt spid="10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P spid="23" grpId="0"/>
      <p:bldP spid="1031" grpId="0"/>
      <p:bldP spid="10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A7AC18F-BBDF-6538-CDCF-6767FAC2D1A4}"/>
              </a:ext>
            </a:extLst>
          </p:cNvPr>
          <p:cNvPicPr>
            <a:picLocks noChangeAspect="1"/>
          </p:cNvPicPr>
          <p:nvPr/>
        </p:nvPicPr>
        <p:blipFill>
          <a:blip r:embed="rId2"/>
          <a:stretch>
            <a:fillRect/>
          </a:stretch>
        </p:blipFill>
        <p:spPr>
          <a:xfrm>
            <a:off x="2425339" y="594917"/>
            <a:ext cx="9097645" cy="5668166"/>
          </a:xfrm>
          <a:prstGeom prst="rect">
            <a:avLst/>
          </a:prstGeom>
          <a:ln w="22225">
            <a:solidFill>
              <a:schemeClr val="tx1"/>
            </a:solidFill>
          </a:ln>
        </p:spPr>
      </p:pic>
      <p:sp>
        <p:nvSpPr>
          <p:cNvPr id="19" name="Textfeld 18">
            <a:extLst>
              <a:ext uri="{FF2B5EF4-FFF2-40B4-BE49-F238E27FC236}">
                <a16:creationId xmlns:a16="http://schemas.microsoft.com/office/drawing/2014/main" id="{637DA1CC-B373-29A9-A5FB-94BDA9F65B9C}"/>
              </a:ext>
            </a:extLst>
          </p:cNvPr>
          <p:cNvSpPr txBox="1"/>
          <p:nvPr/>
        </p:nvSpPr>
        <p:spPr>
          <a:xfrm>
            <a:off x="0" y="67875"/>
            <a:ext cx="12191999" cy="369332"/>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Diagramm „Alles“ über den gesamten Betrachtungsbereich</a:t>
            </a:r>
          </a:p>
        </p:txBody>
      </p:sp>
      <p:cxnSp>
        <p:nvCxnSpPr>
          <p:cNvPr id="25" name="Gerade Verbindung mit Pfeil 24">
            <a:extLst>
              <a:ext uri="{FF2B5EF4-FFF2-40B4-BE49-F238E27FC236}">
                <a16:creationId xmlns:a16="http://schemas.microsoft.com/office/drawing/2014/main" id="{079A4121-402A-260D-0192-476113A23C1F}"/>
              </a:ext>
            </a:extLst>
          </p:cNvPr>
          <p:cNvCxnSpPr>
            <a:cxnSpLocks/>
          </p:cNvCxnSpPr>
          <p:nvPr/>
        </p:nvCxnSpPr>
        <p:spPr>
          <a:xfrm flipV="1">
            <a:off x="2304660" y="3210398"/>
            <a:ext cx="3489650" cy="80176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B14DA814-2885-C0E5-D189-F362E623AE9E}"/>
              </a:ext>
            </a:extLst>
          </p:cNvPr>
          <p:cNvCxnSpPr>
            <a:cxnSpLocks/>
            <a:stCxn id="5" idx="3"/>
          </p:cNvCxnSpPr>
          <p:nvPr/>
        </p:nvCxnSpPr>
        <p:spPr>
          <a:xfrm>
            <a:off x="2304660" y="2083937"/>
            <a:ext cx="1726164" cy="30777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feld 4">
            <a:extLst>
              <a:ext uri="{FF2B5EF4-FFF2-40B4-BE49-F238E27FC236}">
                <a16:creationId xmlns:a16="http://schemas.microsoft.com/office/drawing/2014/main" id="{0CEF32DB-2FF8-44F8-4505-E3B814B8C105}"/>
              </a:ext>
            </a:extLst>
          </p:cNvPr>
          <p:cNvSpPr txBox="1"/>
          <p:nvPr/>
        </p:nvSpPr>
        <p:spPr>
          <a:xfrm>
            <a:off x="-57789" y="1930048"/>
            <a:ext cx="2362449" cy="307777"/>
          </a:xfrm>
          <a:prstGeom prst="rect">
            <a:avLst/>
          </a:prstGeom>
          <a:noFill/>
        </p:spPr>
        <p:txBody>
          <a:bodyPr wrap="square" rtlCol="0">
            <a:spAutoFit/>
          </a:bodyPr>
          <a:lstStyle/>
          <a:p>
            <a:pPr algn="r"/>
            <a:r>
              <a:rPr lang="de-DE" sz="1400" dirty="0"/>
              <a:t>Nachtabsenkung</a:t>
            </a:r>
          </a:p>
        </p:txBody>
      </p:sp>
      <p:sp>
        <p:nvSpPr>
          <p:cNvPr id="8" name="Textfeld 7">
            <a:extLst>
              <a:ext uri="{FF2B5EF4-FFF2-40B4-BE49-F238E27FC236}">
                <a16:creationId xmlns:a16="http://schemas.microsoft.com/office/drawing/2014/main" id="{293DB9E5-D9CA-DDEC-3CE9-09A64023F91D}"/>
              </a:ext>
            </a:extLst>
          </p:cNvPr>
          <p:cNvSpPr txBox="1"/>
          <p:nvPr/>
        </p:nvSpPr>
        <p:spPr>
          <a:xfrm>
            <a:off x="-57788" y="3647602"/>
            <a:ext cx="2362448" cy="738664"/>
          </a:xfrm>
          <a:prstGeom prst="rect">
            <a:avLst/>
          </a:prstGeom>
          <a:noFill/>
        </p:spPr>
        <p:txBody>
          <a:bodyPr wrap="square" rtlCol="0">
            <a:spAutoFit/>
          </a:bodyPr>
          <a:lstStyle/>
          <a:p>
            <a:pPr algn="r"/>
            <a:r>
              <a:rPr lang="de-DE" sz="1400" dirty="0"/>
              <a:t>Absenkung der Heizungs-Solltemperatur wegen Abwesenheit der Nutzer:</a:t>
            </a:r>
          </a:p>
        </p:txBody>
      </p:sp>
      <p:cxnSp>
        <p:nvCxnSpPr>
          <p:cNvPr id="12" name="Gerade Verbindung mit Pfeil 11">
            <a:extLst>
              <a:ext uri="{FF2B5EF4-FFF2-40B4-BE49-F238E27FC236}">
                <a16:creationId xmlns:a16="http://schemas.microsoft.com/office/drawing/2014/main" id="{8B524C83-969F-DF41-23ED-60A31335A8B7}"/>
              </a:ext>
            </a:extLst>
          </p:cNvPr>
          <p:cNvCxnSpPr>
            <a:cxnSpLocks/>
            <a:stCxn id="2" idx="3"/>
          </p:cNvCxnSpPr>
          <p:nvPr/>
        </p:nvCxnSpPr>
        <p:spPr>
          <a:xfrm>
            <a:off x="2304660" y="4897752"/>
            <a:ext cx="4331271" cy="17063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5DAD8C75-4427-E467-E322-35D562D4355F}"/>
              </a:ext>
            </a:extLst>
          </p:cNvPr>
          <p:cNvSpPr txBox="1"/>
          <p:nvPr/>
        </p:nvSpPr>
        <p:spPr>
          <a:xfrm>
            <a:off x="223935" y="1362241"/>
            <a:ext cx="2080727" cy="307777"/>
          </a:xfrm>
          <a:prstGeom prst="rect">
            <a:avLst/>
          </a:prstGeom>
          <a:noFill/>
        </p:spPr>
        <p:txBody>
          <a:bodyPr wrap="square" rtlCol="0">
            <a:spAutoFit/>
          </a:bodyPr>
          <a:lstStyle/>
          <a:p>
            <a:pPr algn="r"/>
            <a:r>
              <a:rPr lang="de-DE" sz="1400" dirty="0"/>
              <a:t>Normaler Heizbetrieb</a:t>
            </a:r>
          </a:p>
        </p:txBody>
      </p:sp>
      <p:cxnSp>
        <p:nvCxnSpPr>
          <p:cNvPr id="16" name="Gerade Verbindung mit Pfeil 15">
            <a:extLst>
              <a:ext uri="{FF2B5EF4-FFF2-40B4-BE49-F238E27FC236}">
                <a16:creationId xmlns:a16="http://schemas.microsoft.com/office/drawing/2014/main" id="{0F58DC46-4DD3-DBF1-6133-573ED7B85EC4}"/>
              </a:ext>
            </a:extLst>
          </p:cNvPr>
          <p:cNvCxnSpPr>
            <a:cxnSpLocks/>
            <a:stCxn id="15" idx="3"/>
          </p:cNvCxnSpPr>
          <p:nvPr/>
        </p:nvCxnSpPr>
        <p:spPr>
          <a:xfrm>
            <a:off x="2304662" y="1516130"/>
            <a:ext cx="1410098" cy="68026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feld 1">
            <a:extLst>
              <a:ext uri="{FF2B5EF4-FFF2-40B4-BE49-F238E27FC236}">
                <a16:creationId xmlns:a16="http://schemas.microsoft.com/office/drawing/2014/main" id="{63D1AE26-ED8A-1CBA-45B2-4211AF838884}"/>
              </a:ext>
            </a:extLst>
          </p:cNvPr>
          <p:cNvSpPr txBox="1"/>
          <p:nvPr/>
        </p:nvSpPr>
        <p:spPr>
          <a:xfrm>
            <a:off x="22733" y="4636142"/>
            <a:ext cx="2281927" cy="523220"/>
          </a:xfrm>
          <a:prstGeom prst="rect">
            <a:avLst/>
          </a:prstGeom>
          <a:noFill/>
        </p:spPr>
        <p:txBody>
          <a:bodyPr wrap="square" rtlCol="0">
            <a:spAutoFit/>
          </a:bodyPr>
          <a:lstStyle/>
          <a:p>
            <a:pPr algn="r"/>
            <a:r>
              <a:rPr lang="de-DE" sz="1400" dirty="0"/>
              <a:t>Und in der Folge verringerter Heizbedarf.</a:t>
            </a:r>
            <a:endParaRPr lang="de-DE" dirty="0"/>
          </a:p>
        </p:txBody>
      </p:sp>
      <p:sp>
        <p:nvSpPr>
          <p:cNvPr id="11" name="Textfeld 10">
            <a:extLst>
              <a:ext uri="{FF2B5EF4-FFF2-40B4-BE49-F238E27FC236}">
                <a16:creationId xmlns:a16="http://schemas.microsoft.com/office/drawing/2014/main" id="{60A02580-2C83-C975-9ADF-9825A4A96FE1}"/>
              </a:ext>
            </a:extLst>
          </p:cNvPr>
          <p:cNvSpPr txBox="1"/>
          <p:nvPr/>
        </p:nvSpPr>
        <p:spPr>
          <a:xfrm>
            <a:off x="365759" y="586483"/>
            <a:ext cx="1938901" cy="646331"/>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Was erkennt man?</a:t>
            </a:r>
          </a:p>
        </p:txBody>
      </p:sp>
      <p:sp>
        <p:nvSpPr>
          <p:cNvPr id="4" name="Ellipse 3">
            <a:extLst>
              <a:ext uri="{FF2B5EF4-FFF2-40B4-BE49-F238E27FC236}">
                <a16:creationId xmlns:a16="http://schemas.microsoft.com/office/drawing/2014/main" id="{79021629-73BC-B114-7361-CFFDEFF9B059}"/>
              </a:ext>
            </a:extLst>
          </p:cNvPr>
          <p:cNvSpPr/>
          <p:nvPr/>
        </p:nvSpPr>
        <p:spPr>
          <a:xfrm>
            <a:off x="5059679" y="5289991"/>
            <a:ext cx="539933" cy="338755"/>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8150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0-#ppt_w/2"/>
                                          </p:val>
                                        </p:tav>
                                        <p:tav tm="100000">
                                          <p:val>
                                            <p:strVal val="#ppt_x"/>
                                          </p:val>
                                        </p:tav>
                                      </p:tavLst>
                                    </p:anim>
                                    <p:anim calcmode="lin" valueType="num">
                                      <p:cBhvr additive="base">
                                        <p:cTn id="2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0-#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0-#ppt_w/2"/>
                                          </p:val>
                                        </p:tav>
                                        <p:tav tm="100000">
                                          <p:val>
                                            <p:strVal val="#ppt_x"/>
                                          </p:val>
                                        </p:tav>
                                      </p:tavLst>
                                    </p:anim>
                                    <p:anim calcmode="lin" valueType="num">
                                      <p:cBhvr additive="base">
                                        <p:cTn id="38" dur="500" fill="hold"/>
                                        <p:tgtEl>
                                          <p:spTgt spid="8"/>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0-#ppt_w/2"/>
                                          </p:val>
                                        </p:tav>
                                        <p:tav tm="100000">
                                          <p:val>
                                            <p:strVal val="#ppt_x"/>
                                          </p:val>
                                        </p:tav>
                                      </p:tavLst>
                                    </p:anim>
                                    <p:anim calcmode="lin" valueType="num">
                                      <p:cBhvr additive="base">
                                        <p:cTn id="42"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0-#ppt_w/2"/>
                                          </p:val>
                                        </p:tav>
                                        <p:tav tm="100000">
                                          <p:val>
                                            <p:strVal val="#ppt_x"/>
                                          </p:val>
                                        </p:tav>
                                      </p:tavLst>
                                    </p:anim>
                                    <p:anim calcmode="lin" valueType="num">
                                      <p:cBhvr additive="base">
                                        <p:cTn id="48" dur="500" fill="hold"/>
                                        <p:tgtEl>
                                          <p:spTgt spid="2"/>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0-#ppt_w/2"/>
                                          </p:val>
                                        </p:tav>
                                        <p:tav tm="100000">
                                          <p:val>
                                            <p:strVal val="#ppt_x"/>
                                          </p:val>
                                        </p:tav>
                                      </p:tavLst>
                                    </p:anim>
                                    <p:anim calcmode="lin" valueType="num">
                                      <p:cBhvr additive="base">
                                        <p:cTn id="5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5" grpId="0"/>
      <p:bldP spid="2" grpId="0"/>
      <p:bldP spid="11"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3DF308D-862D-56D9-734E-EA94C8DE202E}"/>
              </a:ext>
            </a:extLst>
          </p:cNvPr>
          <p:cNvPicPr>
            <a:picLocks noChangeAspect="1"/>
          </p:cNvPicPr>
          <p:nvPr/>
        </p:nvPicPr>
        <p:blipFill>
          <a:blip r:embed="rId2"/>
          <a:stretch>
            <a:fillRect/>
          </a:stretch>
        </p:blipFill>
        <p:spPr>
          <a:xfrm>
            <a:off x="2726251" y="702708"/>
            <a:ext cx="9069066" cy="5620534"/>
          </a:xfrm>
          <a:prstGeom prst="rect">
            <a:avLst/>
          </a:prstGeom>
          <a:ln>
            <a:solidFill>
              <a:schemeClr val="tx1"/>
            </a:solidFill>
          </a:ln>
        </p:spPr>
      </p:pic>
      <p:sp>
        <p:nvSpPr>
          <p:cNvPr id="19" name="Textfeld 18">
            <a:extLst>
              <a:ext uri="{FF2B5EF4-FFF2-40B4-BE49-F238E27FC236}">
                <a16:creationId xmlns:a16="http://schemas.microsoft.com/office/drawing/2014/main" id="{637DA1CC-B373-29A9-A5FB-94BDA9F65B9C}"/>
              </a:ext>
            </a:extLst>
          </p:cNvPr>
          <p:cNvSpPr txBox="1"/>
          <p:nvPr/>
        </p:nvSpPr>
        <p:spPr>
          <a:xfrm>
            <a:off x="0" y="67875"/>
            <a:ext cx="12191999" cy="369332"/>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Diagramm „5“ über den Tag 30.12.2022</a:t>
            </a:r>
          </a:p>
        </p:txBody>
      </p:sp>
      <p:cxnSp>
        <p:nvCxnSpPr>
          <p:cNvPr id="25" name="Gerade Verbindung mit Pfeil 24">
            <a:extLst>
              <a:ext uri="{FF2B5EF4-FFF2-40B4-BE49-F238E27FC236}">
                <a16:creationId xmlns:a16="http://schemas.microsoft.com/office/drawing/2014/main" id="{079A4121-402A-260D-0192-476113A23C1F}"/>
              </a:ext>
            </a:extLst>
          </p:cNvPr>
          <p:cNvCxnSpPr>
            <a:cxnSpLocks/>
            <a:stCxn id="22" idx="3"/>
          </p:cNvCxnSpPr>
          <p:nvPr/>
        </p:nvCxnSpPr>
        <p:spPr>
          <a:xfrm>
            <a:off x="2611312" y="3481285"/>
            <a:ext cx="2287259" cy="124933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B14DA814-2885-C0E5-D189-F362E623AE9E}"/>
              </a:ext>
            </a:extLst>
          </p:cNvPr>
          <p:cNvCxnSpPr>
            <a:cxnSpLocks/>
          </p:cNvCxnSpPr>
          <p:nvPr/>
        </p:nvCxnSpPr>
        <p:spPr>
          <a:xfrm>
            <a:off x="2611313" y="2128168"/>
            <a:ext cx="1319216" cy="116161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feld 4">
            <a:extLst>
              <a:ext uri="{FF2B5EF4-FFF2-40B4-BE49-F238E27FC236}">
                <a16:creationId xmlns:a16="http://schemas.microsoft.com/office/drawing/2014/main" id="{0CEF32DB-2FF8-44F8-4505-E3B814B8C105}"/>
              </a:ext>
            </a:extLst>
          </p:cNvPr>
          <p:cNvSpPr txBox="1"/>
          <p:nvPr/>
        </p:nvSpPr>
        <p:spPr>
          <a:xfrm>
            <a:off x="-57788" y="1930048"/>
            <a:ext cx="2679690" cy="307777"/>
          </a:xfrm>
          <a:prstGeom prst="rect">
            <a:avLst/>
          </a:prstGeom>
          <a:noFill/>
        </p:spPr>
        <p:txBody>
          <a:bodyPr wrap="square" rtlCol="0">
            <a:spAutoFit/>
          </a:bodyPr>
          <a:lstStyle/>
          <a:p>
            <a:pPr algn="r"/>
            <a:r>
              <a:rPr lang="de-DE" sz="1400" dirty="0"/>
              <a:t>Nachtabsenkung</a:t>
            </a:r>
          </a:p>
        </p:txBody>
      </p:sp>
      <p:cxnSp>
        <p:nvCxnSpPr>
          <p:cNvPr id="12" name="Gerade Verbindung mit Pfeil 11">
            <a:extLst>
              <a:ext uri="{FF2B5EF4-FFF2-40B4-BE49-F238E27FC236}">
                <a16:creationId xmlns:a16="http://schemas.microsoft.com/office/drawing/2014/main" id="{8B524C83-969F-DF41-23ED-60A31335A8B7}"/>
              </a:ext>
            </a:extLst>
          </p:cNvPr>
          <p:cNvCxnSpPr>
            <a:cxnSpLocks/>
            <a:stCxn id="9" idx="3"/>
          </p:cNvCxnSpPr>
          <p:nvPr/>
        </p:nvCxnSpPr>
        <p:spPr>
          <a:xfrm>
            <a:off x="2621902" y="5069610"/>
            <a:ext cx="2276669" cy="38472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5DAD8C75-4427-E467-E322-35D562D4355F}"/>
              </a:ext>
            </a:extLst>
          </p:cNvPr>
          <p:cNvSpPr txBox="1"/>
          <p:nvPr/>
        </p:nvSpPr>
        <p:spPr>
          <a:xfrm>
            <a:off x="223934" y="1249781"/>
            <a:ext cx="2397968" cy="307777"/>
          </a:xfrm>
          <a:prstGeom prst="rect">
            <a:avLst/>
          </a:prstGeom>
          <a:noFill/>
        </p:spPr>
        <p:txBody>
          <a:bodyPr wrap="square" rtlCol="0">
            <a:spAutoFit/>
          </a:bodyPr>
          <a:lstStyle/>
          <a:p>
            <a:pPr algn="r"/>
            <a:r>
              <a:rPr lang="de-DE" sz="1400" dirty="0"/>
              <a:t>Normaler Heizbetrieb</a:t>
            </a:r>
          </a:p>
        </p:txBody>
      </p:sp>
      <p:cxnSp>
        <p:nvCxnSpPr>
          <p:cNvPr id="16" name="Gerade Verbindung mit Pfeil 15">
            <a:extLst>
              <a:ext uri="{FF2B5EF4-FFF2-40B4-BE49-F238E27FC236}">
                <a16:creationId xmlns:a16="http://schemas.microsoft.com/office/drawing/2014/main" id="{0F58DC46-4DD3-DBF1-6133-573ED7B85EC4}"/>
              </a:ext>
            </a:extLst>
          </p:cNvPr>
          <p:cNvCxnSpPr>
            <a:cxnSpLocks/>
            <a:stCxn id="15" idx="3"/>
          </p:cNvCxnSpPr>
          <p:nvPr/>
        </p:nvCxnSpPr>
        <p:spPr>
          <a:xfrm>
            <a:off x="2621902" y="1403670"/>
            <a:ext cx="2369976" cy="91965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feld 8">
            <a:extLst>
              <a:ext uri="{FF2B5EF4-FFF2-40B4-BE49-F238E27FC236}">
                <a16:creationId xmlns:a16="http://schemas.microsoft.com/office/drawing/2014/main" id="{493B7AAE-7EAD-8667-6D48-571E7F7CF0FC}"/>
              </a:ext>
            </a:extLst>
          </p:cNvPr>
          <p:cNvSpPr txBox="1"/>
          <p:nvPr/>
        </p:nvSpPr>
        <p:spPr>
          <a:xfrm>
            <a:off x="57150" y="4484834"/>
            <a:ext cx="2564752" cy="1169551"/>
          </a:xfrm>
          <a:prstGeom prst="rect">
            <a:avLst/>
          </a:prstGeom>
          <a:noFill/>
        </p:spPr>
        <p:txBody>
          <a:bodyPr wrap="square" rtlCol="0">
            <a:spAutoFit/>
          </a:bodyPr>
          <a:lstStyle/>
          <a:p>
            <a:pPr algn="r"/>
            <a:r>
              <a:rPr lang="de-DE" sz="1400" dirty="0"/>
              <a:t>Jede den Analyse-Vorgaben entsprechende Zunahme von </a:t>
            </a:r>
            <a:r>
              <a:rPr lang="de-DE" sz="1400" dirty="0" err="1"/>
              <a:t>T3</a:t>
            </a:r>
            <a:endParaRPr lang="de-DE" sz="1400" dirty="0"/>
          </a:p>
          <a:p>
            <a:pPr algn="r"/>
            <a:r>
              <a:rPr lang="de-DE" sz="1400" dirty="0"/>
              <a:t>Ist markiert. Das trifft nur für die steilen Anstiegsflanken von </a:t>
            </a:r>
            <a:r>
              <a:rPr lang="de-DE" sz="1400" dirty="0" err="1"/>
              <a:t>T3</a:t>
            </a:r>
            <a:r>
              <a:rPr lang="de-DE" sz="1400" dirty="0"/>
              <a:t> zu.</a:t>
            </a:r>
          </a:p>
        </p:txBody>
      </p:sp>
      <p:sp>
        <p:nvSpPr>
          <p:cNvPr id="22" name="Textfeld 21">
            <a:extLst>
              <a:ext uri="{FF2B5EF4-FFF2-40B4-BE49-F238E27FC236}">
                <a16:creationId xmlns:a16="http://schemas.microsoft.com/office/drawing/2014/main" id="{8E46604E-BA74-F592-D9E8-B5FD4A8D3525}"/>
              </a:ext>
            </a:extLst>
          </p:cNvPr>
          <p:cNvSpPr txBox="1"/>
          <p:nvPr/>
        </p:nvSpPr>
        <p:spPr>
          <a:xfrm>
            <a:off x="-57789" y="3111953"/>
            <a:ext cx="2669101" cy="738664"/>
          </a:xfrm>
          <a:prstGeom prst="rect">
            <a:avLst/>
          </a:prstGeom>
          <a:noFill/>
        </p:spPr>
        <p:txBody>
          <a:bodyPr wrap="square" rtlCol="0">
            <a:spAutoFit/>
          </a:bodyPr>
          <a:lstStyle/>
          <a:p>
            <a:pPr algn="r"/>
            <a:r>
              <a:rPr lang="de-DE" sz="1400" dirty="0"/>
              <a:t>Die Abnahme der Solevorlauftemperatur erfolgt im Gegentakt.</a:t>
            </a:r>
          </a:p>
        </p:txBody>
      </p:sp>
      <p:sp>
        <p:nvSpPr>
          <p:cNvPr id="2" name="Textfeld 1">
            <a:extLst>
              <a:ext uri="{FF2B5EF4-FFF2-40B4-BE49-F238E27FC236}">
                <a16:creationId xmlns:a16="http://schemas.microsoft.com/office/drawing/2014/main" id="{B0D188B9-935A-22DE-3DF6-BD6647F22A24}"/>
              </a:ext>
            </a:extLst>
          </p:cNvPr>
          <p:cNvSpPr txBox="1"/>
          <p:nvPr/>
        </p:nvSpPr>
        <p:spPr>
          <a:xfrm>
            <a:off x="365759" y="586483"/>
            <a:ext cx="1938901" cy="646331"/>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Was erkennt man?</a:t>
            </a:r>
          </a:p>
        </p:txBody>
      </p:sp>
    </p:spTree>
    <p:extLst>
      <p:ext uri="{BB962C8B-B14F-4D97-AF65-F5344CB8AC3E}">
        <p14:creationId xmlns:p14="http://schemas.microsoft.com/office/powerpoint/2010/main" val="279903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0-#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0-#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0-#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0-#ppt_w/2"/>
                                          </p:val>
                                        </p:tav>
                                        <p:tav tm="100000">
                                          <p:val>
                                            <p:strVal val="#ppt_x"/>
                                          </p:val>
                                        </p:tav>
                                      </p:tavLst>
                                    </p:anim>
                                    <p:anim calcmode="lin" valueType="num">
                                      <p:cBhvr additive="base">
                                        <p:cTn id="38" dur="500" fill="hold"/>
                                        <p:tgtEl>
                                          <p:spTgt spid="22"/>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0-#ppt_w/2"/>
                                          </p:val>
                                        </p:tav>
                                        <p:tav tm="100000">
                                          <p:val>
                                            <p:strVal val="#ppt_x"/>
                                          </p:val>
                                        </p:tav>
                                      </p:tavLst>
                                    </p:anim>
                                    <p:anim calcmode="lin" valueType="num">
                                      <p:cBhvr additive="base">
                                        <p:cTn id="42"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0-#ppt_w/2"/>
                                          </p:val>
                                        </p:tav>
                                        <p:tav tm="100000">
                                          <p:val>
                                            <p:strVal val="#ppt_x"/>
                                          </p:val>
                                        </p:tav>
                                      </p:tavLst>
                                    </p:anim>
                                    <p:anim calcmode="lin" valueType="num">
                                      <p:cBhvr additive="base">
                                        <p:cTn id="48" dur="500" fill="hold"/>
                                        <p:tgtEl>
                                          <p:spTgt spid="9"/>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0-#ppt_w/2"/>
                                          </p:val>
                                        </p:tav>
                                        <p:tav tm="100000">
                                          <p:val>
                                            <p:strVal val="#ppt_x"/>
                                          </p:val>
                                        </p:tav>
                                      </p:tavLst>
                                    </p:anim>
                                    <p:anim calcmode="lin" valueType="num">
                                      <p:cBhvr additive="base">
                                        <p:cTn id="5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9" grpId="0"/>
      <p:bldP spid="22"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4964CCF-4EC3-62C4-8F28-E9FEDC876808}"/>
              </a:ext>
            </a:extLst>
          </p:cNvPr>
          <p:cNvPicPr>
            <a:picLocks noChangeAspect="1"/>
          </p:cNvPicPr>
          <p:nvPr/>
        </p:nvPicPr>
        <p:blipFill>
          <a:blip r:embed="rId2"/>
          <a:stretch>
            <a:fillRect/>
          </a:stretch>
        </p:blipFill>
        <p:spPr>
          <a:xfrm>
            <a:off x="2808318" y="1090032"/>
            <a:ext cx="9088118" cy="5611008"/>
          </a:xfrm>
          <a:prstGeom prst="rect">
            <a:avLst/>
          </a:prstGeom>
          <a:ln>
            <a:solidFill>
              <a:schemeClr val="accent1"/>
            </a:solidFill>
          </a:ln>
        </p:spPr>
      </p:pic>
      <p:sp>
        <p:nvSpPr>
          <p:cNvPr id="19" name="Textfeld 18">
            <a:extLst>
              <a:ext uri="{FF2B5EF4-FFF2-40B4-BE49-F238E27FC236}">
                <a16:creationId xmlns:a16="http://schemas.microsoft.com/office/drawing/2014/main" id="{637DA1CC-B373-29A9-A5FB-94BDA9F65B9C}"/>
              </a:ext>
            </a:extLst>
          </p:cNvPr>
          <p:cNvSpPr txBox="1"/>
          <p:nvPr/>
        </p:nvSpPr>
        <p:spPr>
          <a:xfrm>
            <a:off x="1206759" y="29132"/>
            <a:ext cx="9778482" cy="369332"/>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Zeitlupe mit Diagramm über 3 Stunden am 29.12.2022  18 bis 21 Uhr</a:t>
            </a:r>
          </a:p>
        </p:txBody>
      </p:sp>
      <p:cxnSp>
        <p:nvCxnSpPr>
          <p:cNvPr id="25" name="Gerade Verbindung mit Pfeil 24">
            <a:extLst>
              <a:ext uri="{FF2B5EF4-FFF2-40B4-BE49-F238E27FC236}">
                <a16:creationId xmlns:a16="http://schemas.microsoft.com/office/drawing/2014/main" id="{079A4121-402A-260D-0192-476113A23C1F}"/>
              </a:ext>
            </a:extLst>
          </p:cNvPr>
          <p:cNvCxnSpPr>
            <a:cxnSpLocks/>
            <a:stCxn id="22" idx="3"/>
          </p:cNvCxnSpPr>
          <p:nvPr/>
        </p:nvCxnSpPr>
        <p:spPr>
          <a:xfrm>
            <a:off x="2677888" y="4056061"/>
            <a:ext cx="1811398" cy="96007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8B524C83-969F-DF41-23ED-60A31335A8B7}"/>
              </a:ext>
            </a:extLst>
          </p:cNvPr>
          <p:cNvCxnSpPr>
            <a:cxnSpLocks/>
          </p:cNvCxnSpPr>
          <p:nvPr/>
        </p:nvCxnSpPr>
        <p:spPr>
          <a:xfrm>
            <a:off x="2669179" y="5751589"/>
            <a:ext cx="1800808" cy="7321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5DAD8C75-4427-E467-E322-35D562D4355F}"/>
              </a:ext>
            </a:extLst>
          </p:cNvPr>
          <p:cNvSpPr txBox="1"/>
          <p:nvPr/>
        </p:nvSpPr>
        <p:spPr>
          <a:xfrm>
            <a:off x="269330" y="1439148"/>
            <a:ext cx="2397968" cy="954107"/>
          </a:xfrm>
          <a:prstGeom prst="rect">
            <a:avLst/>
          </a:prstGeom>
          <a:noFill/>
        </p:spPr>
        <p:txBody>
          <a:bodyPr wrap="square" rtlCol="0">
            <a:spAutoFit/>
          </a:bodyPr>
          <a:lstStyle/>
          <a:p>
            <a:pPr algn="r"/>
            <a:r>
              <a:rPr lang="de-DE" sz="1400" dirty="0"/>
              <a:t>Normaler Heizbetrieb,</a:t>
            </a:r>
          </a:p>
          <a:p>
            <a:pPr algn="r"/>
            <a:r>
              <a:rPr lang="de-DE" sz="1400" dirty="0"/>
              <a:t>während der aufsteigenden Flanke wird Wärme aus den Tiefenbohrungen gewonnen.</a:t>
            </a:r>
          </a:p>
        </p:txBody>
      </p:sp>
      <p:cxnSp>
        <p:nvCxnSpPr>
          <p:cNvPr id="16" name="Gerade Verbindung mit Pfeil 15">
            <a:extLst>
              <a:ext uri="{FF2B5EF4-FFF2-40B4-BE49-F238E27FC236}">
                <a16:creationId xmlns:a16="http://schemas.microsoft.com/office/drawing/2014/main" id="{0F58DC46-4DD3-DBF1-6133-573ED7B85EC4}"/>
              </a:ext>
            </a:extLst>
          </p:cNvPr>
          <p:cNvCxnSpPr>
            <a:cxnSpLocks/>
            <a:stCxn id="15" idx="3"/>
          </p:cNvCxnSpPr>
          <p:nvPr/>
        </p:nvCxnSpPr>
        <p:spPr>
          <a:xfrm>
            <a:off x="2667298" y="1916202"/>
            <a:ext cx="1998010" cy="95763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feld 8">
            <a:extLst>
              <a:ext uri="{FF2B5EF4-FFF2-40B4-BE49-F238E27FC236}">
                <a16:creationId xmlns:a16="http://schemas.microsoft.com/office/drawing/2014/main" id="{493B7AAE-7EAD-8667-6D48-571E7F7CF0FC}"/>
              </a:ext>
            </a:extLst>
          </p:cNvPr>
          <p:cNvSpPr txBox="1"/>
          <p:nvPr/>
        </p:nvSpPr>
        <p:spPr>
          <a:xfrm>
            <a:off x="123726" y="4951370"/>
            <a:ext cx="2554162" cy="1600438"/>
          </a:xfrm>
          <a:prstGeom prst="rect">
            <a:avLst/>
          </a:prstGeom>
          <a:noFill/>
        </p:spPr>
        <p:txBody>
          <a:bodyPr wrap="square" rtlCol="0">
            <a:spAutoFit/>
          </a:bodyPr>
          <a:lstStyle/>
          <a:p>
            <a:pPr algn="r"/>
            <a:r>
              <a:rPr lang="de-DE" sz="1400" dirty="0"/>
              <a:t>Jede den Analyse-Vorgaben entsprechende Zunahme von </a:t>
            </a:r>
          </a:p>
          <a:p>
            <a:pPr algn="r"/>
            <a:r>
              <a:rPr lang="de-DE" sz="1400" dirty="0" err="1"/>
              <a:t>T3</a:t>
            </a:r>
            <a:r>
              <a:rPr lang="de-DE" sz="1400" dirty="0"/>
              <a:t> ist markiert. In der Zeit läuft die Wärmepumpe:</a:t>
            </a:r>
          </a:p>
          <a:p>
            <a:pPr algn="r"/>
            <a:endParaRPr lang="de-DE" sz="1400" dirty="0"/>
          </a:p>
          <a:p>
            <a:pPr algn="r"/>
            <a:r>
              <a:rPr lang="de-DE" sz="1400" dirty="0"/>
              <a:t>Es ist erstaunlich, wie wenig die Heizung zu tun hat!</a:t>
            </a:r>
          </a:p>
        </p:txBody>
      </p:sp>
      <p:sp>
        <p:nvSpPr>
          <p:cNvPr id="22" name="Textfeld 21">
            <a:extLst>
              <a:ext uri="{FF2B5EF4-FFF2-40B4-BE49-F238E27FC236}">
                <a16:creationId xmlns:a16="http://schemas.microsoft.com/office/drawing/2014/main" id="{8E46604E-BA74-F592-D9E8-B5FD4A8D3525}"/>
              </a:ext>
            </a:extLst>
          </p:cNvPr>
          <p:cNvSpPr txBox="1"/>
          <p:nvPr/>
        </p:nvSpPr>
        <p:spPr>
          <a:xfrm>
            <a:off x="123726" y="3794451"/>
            <a:ext cx="2554162" cy="523220"/>
          </a:xfrm>
          <a:prstGeom prst="rect">
            <a:avLst/>
          </a:prstGeom>
          <a:noFill/>
        </p:spPr>
        <p:txBody>
          <a:bodyPr wrap="square" rtlCol="0">
            <a:spAutoFit/>
          </a:bodyPr>
          <a:lstStyle/>
          <a:p>
            <a:pPr algn="r"/>
            <a:r>
              <a:rPr lang="de-DE" sz="1400" dirty="0"/>
              <a:t>Die Solevorlauftemperatur sinkt wegen der Wärmeentnahme.</a:t>
            </a:r>
          </a:p>
        </p:txBody>
      </p:sp>
      <p:cxnSp>
        <p:nvCxnSpPr>
          <p:cNvPr id="7" name="Gerade Verbindung mit Pfeil 6">
            <a:extLst>
              <a:ext uri="{FF2B5EF4-FFF2-40B4-BE49-F238E27FC236}">
                <a16:creationId xmlns:a16="http://schemas.microsoft.com/office/drawing/2014/main" id="{1CFA906C-1A98-EC5C-31EB-02AEFAFD9730}"/>
              </a:ext>
            </a:extLst>
          </p:cNvPr>
          <p:cNvCxnSpPr>
            <a:cxnSpLocks/>
            <a:stCxn id="15" idx="3"/>
          </p:cNvCxnSpPr>
          <p:nvPr/>
        </p:nvCxnSpPr>
        <p:spPr>
          <a:xfrm>
            <a:off x="2667298" y="1916202"/>
            <a:ext cx="1811398" cy="157345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feld 25">
            <a:extLst>
              <a:ext uri="{FF2B5EF4-FFF2-40B4-BE49-F238E27FC236}">
                <a16:creationId xmlns:a16="http://schemas.microsoft.com/office/drawing/2014/main" id="{5A462960-2F94-B4A5-E725-454C72F588FD}"/>
              </a:ext>
            </a:extLst>
          </p:cNvPr>
          <p:cNvSpPr txBox="1"/>
          <p:nvPr/>
        </p:nvSpPr>
        <p:spPr>
          <a:xfrm>
            <a:off x="269330" y="2654042"/>
            <a:ext cx="2397968" cy="738664"/>
          </a:xfrm>
          <a:prstGeom prst="rect">
            <a:avLst/>
          </a:prstGeom>
          <a:noFill/>
        </p:spPr>
        <p:txBody>
          <a:bodyPr wrap="square" rtlCol="0">
            <a:spAutoFit/>
          </a:bodyPr>
          <a:lstStyle/>
          <a:p>
            <a:pPr algn="r"/>
            <a:r>
              <a:rPr lang="de-DE" sz="1400" dirty="0"/>
              <a:t>  In dieser Phase wird ausschließlich Wärme in die Räume abgegeben.</a:t>
            </a:r>
          </a:p>
        </p:txBody>
      </p:sp>
      <p:cxnSp>
        <p:nvCxnSpPr>
          <p:cNvPr id="28" name="Gerade Verbindung mit Pfeil 27">
            <a:extLst>
              <a:ext uri="{FF2B5EF4-FFF2-40B4-BE49-F238E27FC236}">
                <a16:creationId xmlns:a16="http://schemas.microsoft.com/office/drawing/2014/main" id="{240CC058-65CF-7224-21C4-1B2496C210A7}"/>
              </a:ext>
            </a:extLst>
          </p:cNvPr>
          <p:cNvCxnSpPr>
            <a:cxnSpLocks/>
          </p:cNvCxnSpPr>
          <p:nvPr/>
        </p:nvCxnSpPr>
        <p:spPr>
          <a:xfrm>
            <a:off x="4647709" y="3079116"/>
            <a:ext cx="1837070" cy="0"/>
          </a:xfrm>
          <a:prstGeom prst="straightConnector1">
            <a:avLst/>
          </a:prstGeom>
          <a:ln w="254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Gerade Verbindung mit Pfeil 30">
            <a:extLst>
              <a:ext uri="{FF2B5EF4-FFF2-40B4-BE49-F238E27FC236}">
                <a16:creationId xmlns:a16="http://schemas.microsoft.com/office/drawing/2014/main" id="{819BBBFE-9A24-34B7-DCE1-94A46D1A6179}"/>
              </a:ext>
            </a:extLst>
          </p:cNvPr>
          <p:cNvCxnSpPr>
            <a:cxnSpLocks/>
          </p:cNvCxnSpPr>
          <p:nvPr/>
        </p:nvCxnSpPr>
        <p:spPr>
          <a:xfrm>
            <a:off x="269330" y="2801939"/>
            <a:ext cx="487913" cy="0"/>
          </a:xfrm>
          <a:prstGeom prst="straightConnector1">
            <a:avLst/>
          </a:prstGeom>
          <a:ln w="254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29" name="Grafik 1028">
            <a:extLst>
              <a:ext uri="{FF2B5EF4-FFF2-40B4-BE49-F238E27FC236}">
                <a16:creationId xmlns:a16="http://schemas.microsoft.com/office/drawing/2014/main" id="{9381C91D-A33B-DE10-4460-0D581DF94559}"/>
              </a:ext>
            </a:extLst>
          </p:cNvPr>
          <p:cNvPicPr>
            <a:picLocks noChangeAspect="1"/>
          </p:cNvPicPr>
          <p:nvPr/>
        </p:nvPicPr>
        <p:blipFill>
          <a:blip r:embed="rId3"/>
          <a:stretch>
            <a:fillRect/>
          </a:stretch>
        </p:blipFill>
        <p:spPr>
          <a:xfrm>
            <a:off x="5138087" y="486143"/>
            <a:ext cx="3399423" cy="516209"/>
          </a:xfrm>
          <a:prstGeom prst="rect">
            <a:avLst/>
          </a:prstGeom>
          <a:noFill/>
          <a:ln>
            <a:solidFill>
              <a:schemeClr val="tx1"/>
            </a:solidFill>
          </a:ln>
        </p:spPr>
      </p:pic>
      <p:sp>
        <p:nvSpPr>
          <p:cNvPr id="1030" name="Textfeld 1029">
            <a:extLst>
              <a:ext uri="{FF2B5EF4-FFF2-40B4-BE49-F238E27FC236}">
                <a16:creationId xmlns:a16="http://schemas.microsoft.com/office/drawing/2014/main" id="{64DC13FD-5D61-05A1-859B-61C4C441423F}"/>
              </a:ext>
            </a:extLst>
          </p:cNvPr>
          <p:cNvSpPr txBox="1"/>
          <p:nvPr/>
        </p:nvSpPr>
        <p:spPr>
          <a:xfrm>
            <a:off x="2920482" y="562409"/>
            <a:ext cx="2217605" cy="307777"/>
          </a:xfrm>
          <a:prstGeom prst="rect">
            <a:avLst/>
          </a:prstGeom>
          <a:noFill/>
        </p:spPr>
        <p:txBody>
          <a:bodyPr wrap="square" rtlCol="0">
            <a:spAutoFit/>
          </a:bodyPr>
          <a:lstStyle/>
          <a:p>
            <a:pPr algn="r"/>
            <a:r>
              <a:rPr lang="de-DE" sz="1400" dirty="0"/>
              <a:t>Einstellung auf Blatt „Start“:</a:t>
            </a:r>
          </a:p>
        </p:txBody>
      </p:sp>
      <p:sp>
        <p:nvSpPr>
          <p:cNvPr id="5" name="Textfeld 4">
            <a:extLst>
              <a:ext uri="{FF2B5EF4-FFF2-40B4-BE49-F238E27FC236}">
                <a16:creationId xmlns:a16="http://schemas.microsoft.com/office/drawing/2014/main" id="{C5DD7ACD-BB3B-A5D2-06C0-2E2F03DBFF14}"/>
              </a:ext>
            </a:extLst>
          </p:cNvPr>
          <p:cNvSpPr txBox="1"/>
          <p:nvPr/>
        </p:nvSpPr>
        <p:spPr>
          <a:xfrm>
            <a:off x="365759" y="586483"/>
            <a:ext cx="1938901" cy="646331"/>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Was erkennt man?</a:t>
            </a:r>
          </a:p>
        </p:txBody>
      </p:sp>
      <p:sp>
        <p:nvSpPr>
          <p:cNvPr id="2" name="Textfeld 1">
            <a:extLst>
              <a:ext uri="{FF2B5EF4-FFF2-40B4-BE49-F238E27FC236}">
                <a16:creationId xmlns:a16="http://schemas.microsoft.com/office/drawing/2014/main" id="{5B85C652-34C1-B4DE-B8DE-8B3464B32AF0}"/>
              </a:ext>
            </a:extLst>
          </p:cNvPr>
          <p:cNvSpPr txBox="1"/>
          <p:nvPr/>
        </p:nvSpPr>
        <p:spPr>
          <a:xfrm>
            <a:off x="8507033" y="562408"/>
            <a:ext cx="2521753" cy="307777"/>
          </a:xfrm>
          <a:prstGeom prst="rect">
            <a:avLst/>
          </a:prstGeom>
          <a:noFill/>
        </p:spPr>
        <p:txBody>
          <a:bodyPr wrap="square" rtlCol="0">
            <a:spAutoFit/>
          </a:bodyPr>
          <a:lstStyle/>
          <a:p>
            <a:r>
              <a:rPr lang="de-DE" sz="1400" dirty="0"/>
              <a:t>und „Diagramme neu anlegen“.</a:t>
            </a:r>
          </a:p>
        </p:txBody>
      </p:sp>
    </p:spTree>
    <p:extLst>
      <p:ext uri="{BB962C8B-B14F-4D97-AF65-F5344CB8AC3E}">
        <p14:creationId xmlns:p14="http://schemas.microsoft.com/office/powerpoint/2010/main" val="332022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0-#ppt_w/2"/>
                                          </p:val>
                                        </p:tav>
                                        <p:tav tm="100000">
                                          <p:val>
                                            <p:strVal val="#ppt_x"/>
                                          </p:val>
                                        </p:tav>
                                      </p:tavLst>
                                    </p:anim>
                                    <p:anim calcmode="lin" valueType="num">
                                      <p:cBhvr additive="base">
                                        <p:cTn id="22" dur="500" fill="hold"/>
                                        <p:tgtEl>
                                          <p:spTgt spid="16"/>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0-#ppt_w/2"/>
                                          </p:val>
                                        </p:tav>
                                        <p:tav tm="100000">
                                          <p:val>
                                            <p:strVal val="#ppt_x"/>
                                          </p:val>
                                        </p:tav>
                                      </p:tavLst>
                                    </p:anim>
                                    <p:anim calcmode="lin" valueType="num">
                                      <p:cBhvr additive="base">
                                        <p:cTn id="32" dur="500" fill="hold"/>
                                        <p:tgtEl>
                                          <p:spTgt spid="3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0-#ppt_w/2"/>
                                          </p:val>
                                        </p:tav>
                                        <p:tav tm="100000">
                                          <p:val>
                                            <p:strVal val="#ppt_x"/>
                                          </p:val>
                                        </p:tav>
                                      </p:tavLst>
                                    </p:anim>
                                    <p:anim calcmode="lin" valueType="num">
                                      <p:cBhvr additive="base">
                                        <p:cTn id="36" dur="500" fill="hold"/>
                                        <p:tgtEl>
                                          <p:spTgt spid="26"/>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0-#ppt_w/2"/>
                                          </p:val>
                                        </p:tav>
                                        <p:tav tm="100000">
                                          <p:val>
                                            <p:strVal val="#ppt_x"/>
                                          </p:val>
                                        </p:tav>
                                      </p:tavLst>
                                    </p:anim>
                                    <p:anim calcmode="lin" valueType="num">
                                      <p:cBhvr additive="base">
                                        <p:cTn id="40"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0-#ppt_w/2"/>
                                          </p:val>
                                        </p:tav>
                                        <p:tav tm="100000">
                                          <p:val>
                                            <p:strVal val="#ppt_x"/>
                                          </p:val>
                                        </p:tav>
                                      </p:tavLst>
                                    </p:anim>
                                    <p:anim calcmode="lin" valueType="num">
                                      <p:cBhvr additive="base">
                                        <p:cTn id="46" dur="500" fill="hold"/>
                                        <p:tgtEl>
                                          <p:spTgt spid="22"/>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0-#ppt_w/2"/>
                                          </p:val>
                                        </p:tav>
                                        <p:tav tm="100000">
                                          <p:val>
                                            <p:strVal val="#ppt_x"/>
                                          </p:val>
                                        </p:tav>
                                      </p:tavLst>
                                    </p:anim>
                                    <p:anim calcmode="lin" valueType="num">
                                      <p:cBhvr additive="base">
                                        <p:cTn id="50"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0-#ppt_w/2"/>
                                          </p:val>
                                        </p:tav>
                                        <p:tav tm="100000">
                                          <p:val>
                                            <p:strVal val="#ppt_x"/>
                                          </p:val>
                                        </p:tav>
                                      </p:tavLst>
                                    </p:anim>
                                    <p:anim calcmode="lin" valueType="num">
                                      <p:cBhvr additive="base">
                                        <p:cTn id="56" dur="500" fill="hold"/>
                                        <p:tgtEl>
                                          <p:spTgt spid="9"/>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additive="base">
                                        <p:cTn id="59" dur="500" fill="hold"/>
                                        <p:tgtEl>
                                          <p:spTgt spid="12"/>
                                        </p:tgtEl>
                                        <p:attrNameLst>
                                          <p:attrName>ppt_x</p:attrName>
                                        </p:attrNameLst>
                                      </p:cBhvr>
                                      <p:tavLst>
                                        <p:tav tm="0">
                                          <p:val>
                                            <p:strVal val="0-#ppt_w/2"/>
                                          </p:val>
                                        </p:tav>
                                        <p:tav tm="100000">
                                          <p:val>
                                            <p:strVal val="#ppt_x"/>
                                          </p:val>
                                        </p:tav>
                                      </p:tavLst>
                                    </p:anim>
                                    <p:anim calcmode="lin" valueType="num">
                                      <p:cBhvr additive="base">
                                        <p:cTn id="60"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p:bldP spid="22" grpId="0"/>
      <p:bldP spid="26" grpId="0"/>
      <p:bldP spid="5" grpId="0"/>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930</Words>
  <Application>Microsoft Office PowerPoint</Application>
  <PresentationFormat>Breitbild</PresentationFormat>
  <Paragraphs>119</Paragraphs>
  <Slides>19</Slides>
  <Notes>0</Notes>
  <HiddenSlides>0</HiddenSlides>
  <MMClips>1</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19</vt:i4>
      </vt:variant>
    </vt:vector>
  </HeadingPairs>
  <TitlesOfParts>
    <vt:vector size="23" baseType="lpstr">
      <vt:lpstr>Arial</vt:lpstr>
      <vt:lpstr>Calibri</vt:lpstr>
      <vt:lpstr>Calibri Light</vt:lpstr>
      <vt:lpstr>Office</vt:lpstr>
      <vt:lpstr>Der Erdwärme-Fußboden-Heizung den Puls gefühlt               Januar 2023</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Erdwärme-Tauscher-Heizung</dc:title>
  <dc:creator>Herbert Trauernicht</dc:creator>
  <cp:lastModifiedBy>Herbert Trauernicht</cp:lastModifiedBy>
  <cp:revision>48</cp:revision>
  <dcterms:created xsi:type="dcterms:W3CDTF">2023-01-19T13:28:34Z</dcterms:created>
  <dcterms:modified xsi:type="dcterms:W3CDTF">2023-01-30T10:46:01Z</dcterms:modified>
</cp:coreProperties>
</file>