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5" r:id="rId2"/>
    <p:sldId id="283" r:id="rId3"/>
    <p:sldId id="282" r:id="rId4"/>
    <p:sldId id="285" r:id="rId5"/>
    <p:sldId id="287" r:id="rId6"/>
    <p:sldId id="290" r:id="rId7"/>
    <p:sldId id="288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300" r:id="rId16"/>
    <p:sldId id="301" r:id="rId17"/>
    <p:sldId id="302" r:id="rId18"/>
    <p:sldId id="303" r:id="rId19"/>
    <p:sldId id="304" r:id="rId20"/>
    <p:sldId id="306" r:id="rId21"/>
    <p:sldId id="308" r:id="rId22"/>
    <p:sldId id="307" r:id="rId23"/>
    <p:sldId id="309" r:id="rId24"/>
  </p:sldIdLst>
  <p:sldSz cx="9144000" cy="6858000" type="screen4x3"/>
  <p:notesSz cx="6858000" cy="9144000"/>
  <p:defaultTextStyle>
    <a:defPPr>
      <a:defRPr lang="de-DE"/>
    </a:defPPr>
    <a:lvl1pPr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DDDDDD"/>
    <a:srgbClr val="0099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70" autoAdjust="0"/>
    <p:restoredTop sz="90929"/>
  </p:normalViewPr>
  <p:slideViewPr>
    <p:cSldViewPr>
      <p:cViewPr varScale="1">
        <p:scale>
          <a:sx n="104" d="100"/>
          <a:sy n="104" d="100"/>
        </p:scale>
        <p:origin x="19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2C2C2F2C-4849-4743-83E9-40AED44B6C7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6281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E739C5-78DB-43D6-B468-9F6D9F530C14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51291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1338F-EB44-4AC2-83E6-3D5EAD2682E5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60992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363709-2CCD-4089-9670-C6E8A9D22397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3309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B72903-C011-45CE-A123-E9992930E285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267239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FCF2C-41F5-44A0-B931-ADEF8E8177C2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956071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8527B-4CCE-4883-8C78-173AA36BD02A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17476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4BBC2-E14A-497F-B578-19AAA4AA979E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21059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924E6E-A3F0-450E-BCEE-E7981F82E3DC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4738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8C46B-EE86-4524-B7A8-0CFEB943FC83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008125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6694C-9EC7-4C88-94F4-5AAB3ABD2E0E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735026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B458DF-335D-4BFD-B5B3-2D65AB817667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7883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E739C5-78DB-43D6-B468-9F6D9F530C14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782736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C2F2C-4849-4743-83E9-40AED44B6C78}" type="slidenum">
              <a:rPr lang="de-DE" altLang="de-DE" smtClean="0"/>
              <a:pPr/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4074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60B875-C110-44B5-AD21-9297605909A6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68022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CF26A6-A407-4C62-91AB-14EE8E26ECBC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6037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41B0F-C2F1-4862-9004-28020A94DA12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76473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E2CF4-D0B2-45D7-974F-4D64C740D3F8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97193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58F845-4642-4D9A-9823-A3248FDA0BCF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9162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FD751E-FAEE-46D1-9F10-66A3F2ABDC15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54767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1B98A-1217-4DFB-9655-3F63BE5D9449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87911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9894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6845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0501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0620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6944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67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023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0249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39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1794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75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D:\Luftdicht-de\logo.g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064250"/>
            <a:ext cx="6096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8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 dirty="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http://www.luftdicht.de/lueftungslogger/excel-graf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2" y="1196753"/>
            <a:ext cx="9101334" cy="566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71899" y="718609"/>
            <a:ext cx="899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Raumklimaentwicklung in einem Wohnraum</a:t>
            </a:r>
            <a:r>
              <a:rPr lang="de-DE" altLang="de-DE" sz="1600"/>
              <a:t>:  </a:t>
            </a:r>
            <a:r>
              <a:rPr lang="de-DE" altLang="de-DE" sz="1600">
                <a:solidFill>
                  <a:srgbClr val="FF0000"/>
                </a:solidFill>
              </a:rPr>
              <a:t>6:00</a:t>
            </a:r>
            <a:r>
              <a:rPr lang="de-DE" altLang="de-DE" sz="1600"/>
              <a:t> </a:t>
            </a:r>
            <a:r>
              <a:rPr lang="de-DE" altLang="de-DE" sz="1600" dirty="0"/>
              <a:t>h Ende der Nachtabsenkung  </a:t>
            </a:r>
            <a:r>
              <a:rPr lang="de-DE" altLang="de-DE" sz="1600" dirty="0">
                <a:solidFill>
                  <a:srgbClr val="FF0000"/>
                </a:solidFill>
              </a:rPr>
              <a:t>18:40</a:t>
            </a:r>
            <a:r>
              <a:rPr lang="de-DE" altLang="de-DE" sz="1600" dirty="0"/>
              <a:t> h Lüftung</a:t>
            </a:r>
          </a:p>
        </p:txBody>
      </p:sp>
    </p:spTree>
    <p:extLst>
      <p:ext uri="{BB962C8B-B14F-4D97-AF65-F5344CB8AC3E}">
        <p14:creationId xmlns:p14="http://schemas.microsoft.com/office/powerpoint/2010/main" val="159502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8308" name="AutoShape 4"/>
          <p:cNvSpPr>
            <a:spLocks noChangeArrowheads="1"/>
          </p:cNvSpPr>
          <p:nvPr/>
        </p:nvSpPr>
        <p:spPr bwMode="auto">
          <a:xfrm>
            <a:off x="33305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32543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>
            <a:off x="31781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31019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35591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36353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>
            <a:off x="37115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5" name="AutoShape 11"/>
          <p:cNvSpPr>
            <a:spLocks noChangeArrowheads="1"/>
          </p:cNvSpPr>
          <p:nvPr/>
        </p:nvSpPr>
        <p:spPr bwMode="auto">
          <a:xfrm>
            <a:off x="37877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6" name="AutoShape 12"/>
          <p:cNvSpPr>
            <a:spLocks noChangeArrowheads="1"/>
          </p:cNvSpPr>
          <p:nvPr/>
        </p:nvSpPr>
        <p:spPr bwMode="auto">
          <a:xfrm>
            <a:off x="34067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34829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9831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20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533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8321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98322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98323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98324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98325" name="Line 21"/>
          <p:cNvSpPr>
            <a:spLocks noChangeShapeType="1"/>
          </p:cNvSpPr>
          <p:nvPr/>
        </p:nvSpPr>
        <p:spPr bwMode="auto">
          <a:xfrm flipH="1">
            <a:off x="3352800" y="2743200"/>
            <a:ext cx="25146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8326" name="AutoShape 22"/>
          <p:cNvSpPr>
            <a:spLocks noChangeArrowheads="1"/>
          </p:cNvSpPr>
          <p:nvPr/>
        </p:nvSpPr>
        <p:spPr bwMode="auto">
          <a:xfrm>
            <a:off x="3192463" y="3811588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8327" name="Line 23"/>
          <p:cNvSpPr>
            <a:spLocks noChangeShapeType="1"/>
          </p:cNvSpPr>
          <p:nvPr/>
        </p:nvSpPr>
        <p:spPr bwMode="auto">
          <a:xfrm flipH="1">
            <a:off x="3810000" y="3429000"/>
            <a:ext cx="20574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8328" name="AutoShape 24"/>
          <p:cNvSpPr>
            <a:spLocks noChangeArrowheads="1"/>
          </p:cNvSpPr>
          <p:nvPr/>
        </p:nvSpPr>
        <p:spPr bwMode="auto">
          <a:xfrm>
            <a:off x="3673475" y="432752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8329" name="Line 25"/>
          <p:cNvSpPr>
            <a:spLocks noChangeShapeType="1"/>
          </p:cNvSpPr>
          <p:nvPr/>
        </p:nvSpPr>
        <p:spPr bwMode="auto">
          <a:xfrm flipV="1">
            <a:off x="3733800" y="1981200"/>
            <a:ext cx="8382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8330" name="Line 26"/>
          <p:cNvSpPr>
            <a:spLocks noChangeShapeType="1"/>
          </p:cNvSpPr>
          <p:nvPr/>
        </p:nvSpPr>
        <p:spPr bwMode="auto">
          <a:xfrm flipV="1">
            <a:off x="3505200" y="1981200"/>
            <a:ext cx="152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8331" name="Text Box 27"/>
          <p:cNvSpPr txBox="1">
            <a:spLocks noChangeArrowheads="1"/>
          </p:cNvSpPr>
          <p:nvPr/>
        </p:nvSpPr>
        <p:spPr bwMode="auto">
          <a:xfrm>
            <a:off x="279717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98332" name="Text Box 28"/>
          <p:cNvSpPr txBox="1">
            <a:spLocks noChangeArrowheads="1"/>
          </p:cNvSpPr>
          <p:nvPr/>
        </p:nvSpPr>
        <p:spPr bwMode="auto">
          <a:xfrm>
            <a:off x="386397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98333" name="Text Box 29"/>
          <p:cNvSpPr txBox="1">
            <a:spLocks noChangeArrowheads="1"/>
          </p:cNvSpPr>
          <p:nvPr/>
        </p:nvSpPr>
        <p:spPr bwMode="auto">
          <a:xfrm>
            <a:off x="3330575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98334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8336" name="AutoShape 32"/>
          <p:cNvSpPr>
            <a:spLocks noChangeArrowheads="1"/>
          </p:cNvSpPr>
          <p:nvPr/>
        </p:nvSpPr>
        <p:spPr bwMode="auto">
          <a:xfrm>
            <a:off x="3359150" y="3862388"/>
            <a:ext cx="304800" cy="557212"/>
          </a:xfrm>
          <a:prstGeom prst="upDownArrow">
            <a:avLst>
              <a:gd name="adj1" fmla="val 50000"/>
              <a:gd name="adj2" fmla="val 36562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8338" name="Line 34"/>
          <p:cNvSpPr>
            <a:spLocks noChangeShapeType="1"/>
          </p:cNvSpPr>
          <p:nvPr/>
        </p:nvSpPr>
        <p:spPr bwMode="auto">
          <a:xfrm flipV="1">
            <a:off x="3657600" y="3962400"/>
            <a:ext cx="2209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8339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Schwellwert -0,6 g/m³ noch nicht erreicht</a:t>
            </a:r>
          </a:p>
        </p:txBody>
      </p:sp>
      <p:sp>
        <p:nvSpPr>
          <p:cNvPr id="98340" name="Text Box 36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pic>
        <p:nvPicPr>
          <p:cNvPr id="36" name="Grafik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</p:spTree>
  </p:cSld>
  <p:clrMapOvr>
    <a:masterClrMapping/>
  </p:clrMapOvr>
  <p:transition advClick="0" advTm="2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0356" name="AutoShape 4"/>
          <p:cNvSpPr>
            <a:spLocks noChangeArrowheads="1"/>
          </p:cNvSpPr>
          <p:nvPr/>
        </p:nvSpPr>
        <p:spPr bwMode="auto">
          <a:xfrm>
            <a:off x="34258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auto">
          <a:xfrm>
            <a:off x="33496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58" name="AutoShape 6"/>
          <p:cNvSpPr>
            <a:spLocks noChangeArrowheads="1"/>
          </p:cNvSpPr>
          <p:nvPr/>
        </p:nvSpPr>
        <p:spPr bwMode="auto">
          <a:xfrm>
            <a:off x="32734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31972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0" name="AutoShape 8"/>
          <p:cNvSpPr>
            <a:spLocks noChangeArrowheads="1"/>
          </p:cNvSpPr>
          <p:nvPr/>
        </p:nvSpPr>
        <p:spPr bwMode="auto">
          <a:xfrm>
            <a:off x="36544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1" name="AutoShape 9"/>
          <p:cNvSpPr>
            <a:spLocks noChangeArrowheads="1"/>
          </p:cNvSpPr>
          <p:nvPr/>
        </p:nvSpPr>
        <p:spPr bwMode="auto">
          <a:xfrm>
            <a:off x="37306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2" name="AutoShape 10"/>
          <p:cNvSpPr>
            <a:spLocks noChangeArrowheads="1"/>
          </p:cNvSpPr>
          <p:nvPr/>
        </p:nvSpPr>
        <p:spPr bwMode="auto">
          <a:xfrm>
            <a:off x="38068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3" name="AutoShape 11"/>
          <p:cNvSpPr>
            <a:spLocks noChangeArrowheads="1"/>
          </p:cNvSpPr>
          <p:nvPr/>
        </p:nvSpPr>
        <p:spPr bwMode="auto">
          <a:xfrm>
            <a:off x="38830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4" name="AutoShape 12"/>
          <p:cNvSpPr>
            <a:spLocks noChangeArrowheads="1"/>
          </p:cNvSpPr>
          <p:nvPr/>
        </p:nvSpPr>
        <p:spPr bwMode="auto">
          <a:xfrm>
            <a:off x="35020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5" name="AutoShape 13"/>
          <p:cNvSpPr>
            <a:spLocks noChangeArrowheads="1"/>
          </p:cNvSpPr>
          <p:nvPr/>
        </p:nvSpPr>
        <p:spPr bwMode="auto">
          <a:xfrm>
            <a:off x="35782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00367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0368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609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00370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00372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 flipH="1">
            <a:off x="3429000" y="2743200"/>
            <a:ext cx="24384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0374" name="AutoShape 22"/>
          <p:cNvSpPr>
            <a:spLocks noChangeArrowheads="1"/>
          </p:cNvSpPr>
          <p:nvPr/>
        </p:nvSpPr>
        <p:spPr bwMode="auto">
          <a:xfrm>
            <a:off x="3287713" y="3811588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 flipH="1">
            <a:off x="3886200" y="3429000"/>
            <a:ext cx="1981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0376" name="AutoShape 24"/>
          <p:cNvSpPr>
            <a:spLocks noChangeArrowheads="1"/>
          </p:cNvSpPr>
          <p:nvPr/>
        </p:nvSpPr>
        <p:spPr bwMode="auto">
          <a:xfrm>
            <a:off x="3768725" y="4508500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 flipV="1">
            <a:off x="3810000" y="1981200"/>
            <a:ext cx="7620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 flipV="1">
            <a:off x="3581400" y="1981200"/>
            <a:ext cx="762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0379" name="Text Box 27"/>
          <p:cNvSpPr txBox="1">
            <a:spLocks noChangeArrowheads="1"/>
          </p:cNvSpPr>
          <p:nvPr/>
        </p:nvSpPr>
        <p:spPr bwMode="auto">
          <a:xfrm>
            <a:off x="289242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00380" name="Text Box 28"/>
          <p:cNvSpPr txBox="1">
            <a:spLocks noChangeArrowheads="1"/>
          </p:cNvSpPr>
          <p:nvPr/>
        </p:nvSpPr>
        <p:spPr bwMode="auto">
          <a:xfrm>
            <a:off x="395922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00381" name="Text Box 29"/>
          <p:cNvSpPr txBox="1">
            <a:spLocks noChangeArrowheads="1"/>
          </p:cNvSpPr>
          <p:nvPr/>
        </p:nvSpPr>
        <p:spPr bwMode="auto">
          <a:xfrm>
            <a:off x="3425825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100382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84" name="AutoShape 32"/>
          <p:cNvSpPr>
            <a:spLocks noChangeArrowheads="1"/>
          </p:cNvSpPr>
          <p:nvPr/>
        </p:nvSpPr>
        <p:spPr bwMode="auto">
          <a:xfrm>
            <a:off x="3454400" y="3862388"/>
            <a:ext cx="304800" cy="709612"/>
          </a:xfrm>
          <a:prstGeom prst="upDownArrow">
            <a:avLst>
              <a:gd name="adj1" fmla="val 50000"/>
              <a:gd name="adj2" fmla="val 46562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386" name="Line 34"/>
          <p:cNvSpPr>
            <a:spLocks noChangeShapeType="1"/>
          </p:cNvSpPr>
          <p:nvPr/>
        </p:nvSpPr>
        <p:spPr bwMode="auto">
          <a:xfrm flipV="1">
            <a:off x="3733800" y="3962400"/>
            <a:ext cx="2133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0387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/>
              <a:t>Schwellwert –0,60 g / kg  ist erreicht</a:t>
            </a:r>
          </a:p>
        </p:txBody>
      </p:sp>
      <p:sp>
        <p:nvSpPr>
          <p:cNvPr id="100388" name="Rectangle 36"/>
          <p:cNvSpPr>
            <a:spLocks noChangeArrowheads="1"/>
          </p:cNvSpPr>
          <p:nvPr/>
        </p:nvSpPr>
        <p:spPr bwMode="auto">
          <a:xfrm>
            <a:off x="3238500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0390" name="Text Box 38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pic>
        <p:nvPicPr>
          <p:cNvPr id="37" name="Grafik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1850" y="3750541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</p:spTree>
  </p:cSld>
  <p:clrMapOvr>
    <a:masterClrMapping/>
  </p:clrMapOvr>
  <p:transition advClick="0" advTm="2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04" name="AutoShape 4"/>
          <p:cNvSpPr>
            <a:spLocks noChangeArrowheads="1"/>
          </p:cNvSpPr>
          <p:nvPr/>
        </p:nvSpPr>
        <p:spPr bwMode="auto">
          <a:xfrm>
            <a:off x="34734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05" name="AutoShape 5"/>
          <p:cNvSpPr>
            <a:spLocks noChangeArrowheads="1"/>
          </p:cNvSpPr>
          <p:nvPr/>
        </p:nvSpPr>
        <p:spPr bwMode="auto">
          <a:xfrm>
            <a:off x="33972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06" name="AutoShape 6"/>
          <p:cNvSpPr>
            <a:spLocks noChangeArrowheads="1"/>
          </p:cNvSpPr>
          <p:nvPr/>
        </p:nvSpPr>
        <p:spPr bwMode="auto">
          <a:xfrm>
            <a:off x="33210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07" name="AutoShape 7"/>
          <p:cNvSpPr>
            <a:spLocks noChangeArrowheads="1"/>
          </p:cNvSpPr>
          <p:nvPr/>
        </p:nvSpPr>
        <p:spPr bwMode="auto">
          <a:xfrm>
            <a:off x="32448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08" name="AutoShape 8"/>
          <p:cNvSpPr>
            <a:spLocks noChangeArrowheads="1"/>
          </p:cNvSpPr>
          <p:nvPr/>
        </p:nvSpPr>
        <p:spPr bwMode="auto">
          <a:xfrm>
            <a:off x="37020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09" name="AutoShape 9"/>
          <p:cNvSpPr>
            <a:spLocks noChangeArrowheads="1"/>
          </p:cNvSpPr>
          <p:nvPr/>
        </p:nvSpPr>
        <p:spPr bwMode="auto">
          <a:xfrm>
            <a:off x="37782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10" name="AutoShape 10"/>
          <p:cNvSpPr>
            <a:spLocks noChangeArrowheads="1"/>
          </p:cNvSpPr>
          <p:nvPr/>
        </p:nvSpPr>
        <p:spPr bwMode="auto">
          <a:xfrm>
            <a:off x="38544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11" name="AutoShape 11"/>
          <p:cNvSpPr>
            <a:spLocks noChangeArrowheads="1"/>
          </p:cNvSpPr>
          <p:nvPr/>
        </p:nvSpPr>
        <p:spPr bwMode="auto">
          <a:xfrm>
            <a:off x="39306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12" name="AutoShape 12"/>
          <p:cNvSpPr>
            <a:spLocks noChangeArrowheads="1"/>
          </p:cNvSpPr>
          <p:nvPr/>
        </p:nvSpPr>
        <p:spPr bwMode="auto">
          <a:xfrm>
            <a:off x="35496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13" name="AutoShape 13"/>
          <p:cNvSpPr>
            <a:spLocks noChangeArrowheads="1"/>
          </p:cNvSpPr>
          <p:nvPr/>
        </p:nvSpPr>
        <p:spPr bwMode="auto">
          <a:xfrm>
            <a:off x="36258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02415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16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609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2417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02418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02419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02420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02421" name="Line 21"/>
          <p:cNvSpPr>
            <a:spLocks noChangeShapeType="1"/>
          </p:cNvSpPr>
          <p:nvPr/>
        </p:nvSpPr>
        <p:spPr bwMode="auto">
          <a:xfrm flipH="1">
            <a:off x="3429000" y="2743200"/>
            <a:ext cx="24384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2422" name="AutoShape 22"/>
          <p:cNvSpPr>
            <a:spLocks noChangeArrowheads="1"/>
          </p:cNvSpPr>
          <p:nvPr/>
        </p:nvSpPr>
        <p:spPr bwMode="auto">
          <a:xfrm>
            <a:off x="3335338" y="3811588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2423" name="Line 23"/>
          <p:cNvSpPr>
            <a:spLocks noChangeShapeType="1"/>
          </p:cNvSpPr>
          <p:nvPr/>
        </p:nvSpPr>
        <p:spPr bwMode="auto">
          <a:xfrm flipH="1">
            <a:off x="3886200" y="3429000"/>
            <a:ext cx="1981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2424" name="AutoShape 24"/>
          <p:cNvSpPr>
            <a:spLocks noChangeArrowheads="1"/>
          </p:cNvSpPr>
          <p:nvPr/>
        </p:nvSpPr>
        <p:spPr bwMode="auto">
          <a:xfrm>
            <a:off x="3816350" y="45370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2425" name="Line 25"/>
          <p:cNvSpPr>
            <a:spLocks noChangeShapeType="1"/>
          </p:cNvSpPr>
          <p:nvPr/>
        </p:nvSpPr>
        <p:spPr bwMode="auto">
          <a:xfrm flipV="1">
            <a:off x="3810000" y="1981200"/>
            <a:ext cx="7620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2426" name="Line 26"/>
          <p:cNvSpPr>
            <a:spLocks noChangeShapeType="1"/>
          </p:cNvSpPr>
          <p:nvPr/>
        </p:nvSpPr>
        <p:spPr bwMode="auto">
          <a:xfrm flipV="1">
            <a:off x="3581400" y="1981200"/>
            <a:ext cx="762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2427" name="Text Box 27"/>
          <p:cNvSpPr txBox="1">
            <a:spLocks noChangeArrowheads="1"/>
          </p:cNvSpPr>
          <p:nvPr/>
        </p:nvSpPr>
        <p:spPr bwMode="auto">
          <a:xfrm>
            <a:off x="294005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02428" name="Text Box 28"/>
          <p:cNvSpPr txBox="1">
            <a:spLocks noChangeArrowheads="1"/>
          </p:cNvSpPr>
          <p:nvPr/>
        </p:nvSpPr>
        <p:spPr bwMode="auto">
          <a:xfrm>
            <a:off x="400685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02429" name="Text Box 29"/>
          <p:cNvSpPr txBox="1">
            <a:spLocks noChangeArrowheads="1"/>
          </p:cNvSpPr>
          <p:nvPr/>
        </p:nvSpPr>
        <p:spPr bwMode="auto">
          <a:xfrm>
            <a:off x="347345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102430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32" name="AutoShape 32"/>
          <p:cNvSpPr>
            <a:spLocks noChangeArrowheads="1"/>
          </p:cNvSpPr>
          <p:nvPr/>
        </p:nvSpPr>
        <p:spPr bwMode="auto">
          <a:xfrm>
            <a:off x="3502025" y="3862388"/>
            <a:ext cx="304800" cy="785812"/>
          </a:xfrm>
          <a:prstGeom prst="upDownArrow">
            <a:avLst>
              <a:gd name="adj1" fmla="val 50000"/>
              <a:gd name="adj2" fmla="val 51562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2434" name="Line 34"/>
          <p:cNvSpPr>
            <a:spLocks noChangeShapeType="1"/>
          </p:cNvSpPr>
          <p:nvPr/>
        </p:nvSpPr>
        <p:spPr bwMode="auto">
          <a:xfrm flipV="1">
            <a:off x="3733800" y="3962400"/>
            <a:ext cx="2133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2436" name="Rectangle 36"/>
          <p:cNvSpPr>
            <a:spLocks noChangeArrowheads="1"/>
          </p:cNvSpPr>
          <p:nvPr/>
        </p:nvSpPr>
        <p:spPr bwMode="auto">
          <a:xfrm>
            <a:off x="3286125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2431" name="Line 31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2437" name="Line 37"/>
          <p:cNvSpPr>
            <a:spLocks noChangeShapeType="1"/>
          </p:cNvSpPr>
          <p:nvPr/>
        </p:nvSpPr>
        <p:spPr bwMode="auto">
          <a:xfrm>
            <a:off x="4010025" y="502920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2438" name="Text Box 38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Schwellwert -0,6 g/m³ ist erreicht</a:t>
            </a:r>
          </a:p>
        </p:txBody>
      </p:sp>
    </p:spTree>
  </p:cSld>
  <p:clrMapOvr>
    <a:masterClrMapping/>
  </p:clrMapOvr>
  <p:transition advClick="0" advTm="2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4452" name="AutoShape 4"/>
          <p:cNvSpPr>
            <a:spLocks noChangeArrowheads="1"/>
          </p:cNvSpPr>
          <p:nvPr/>
        </p:nvSpPr>
        <p:spPr bwMode="auto">
          <a:xfrm>
            <a:off x="35210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3" name="AutoShape 5"/>
          <p:cNvSpPr>
            <a:spLocks noChangeArrowheads="1"/>
          </p:cNvSpPr>
          <p:nvPr/>
        </p:nvSpPr>
        <p:spPr bwMode="auto">
          <a:xfrm>
            <a:off x="34448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4" name="AutoShape 6"/>
          <p:cNvSpPr>
            <a:spLocks noChangeArrowheads="1"/>
          </p:cNvSpPr>
          <p:nvPr/>
        </p:nvSpPr>
        <p:spPr bwMode="auto">
          <a:xfrm>
            <a:off x="33686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32924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6" name="AutoShape 8"/>
          <p:cNvSpPr>
            <a:spLocks noChangeArrowheads="1"/>
          </p:cNvSpPr>
          <p:nvPr/>
        </p:nvSpPr>
        <p:spPr bwMode="auto">
          <a:xfrm>
            <a:off x="37496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7" name="AutoShape 9"/>
          <p:cNvSpPr>
            <a:spLocks noChangeArrowheads="1"/>
          </p:cNvSpPr>
          <p:nvPr/>
        </p:nvSpPr>
        <p:spPr bwMode="auto">
          <a:xfrm>
            <a:off x="38258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8" name="AutoShape 10"/>
          <p:cNvSpPr>
            <a:spLocks noChangeArrowheads="1"/>
          </p:cNvSpPr>
          <p:nvPr/>
        </p:nvSpPr>
        <p:spPr bwMode="auto">
          <a:xfrm>
            <a:off x="39020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39782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60" name="AutoShape 12"/>
          <p:cNvSpPr>
            <a:spLocks noChangeArrowheads="1"/>
          </p:cNvSpPr>
          <p:nvPr/>
        </p:nvSpPr>
        <p:spPr bwMode="auto">
          <a:xfrm>
            <a:off x="35972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36734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04463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464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4465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04466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04467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 flipH="1">
            <a:off x="3505200" y="2743200"/>
            <a:ext cx="2362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4470" name="AutoShape 22"/>
          <p:cNvSpPr>
            <a:spLocks noChangeArrowheads="1"/>
          </p:cNvSpPr>
          <p:nvPr/>
        </p:nvSpPr>
        <p:spPr bwMode="auto">
          <a:xfrm>
            <a:off x="3382963" y="3811588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4471" name="Line 23"/>
          <p:cNvSpPr>
            <a:spLocks noChangeShapeType="1"/>
          </p:cNvSpPr>
          <p:nvPr/>
        </p:nvSpPr>
        <p:spPr bwMode="auto">
          <a:xfrm flipH="1">
            <a:off x="3962400" y="3429000"/>
            <a:ext cx="1905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4472" name="AutoShape 24"/>
          <p:cNvSpPr>
            <a:spLocks noChangeArrowheads="1"/>
          </p:cNvSpPr>
          <p:nvPr/>
        </p:nvSpPr>
        <p:spPr bwMode="auto">
          <a:xfrm>
            <a:off x="3863975" y="45370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4473" name="Line 25"/>
          <p:cNvSpPr>
            <a:spLocks noChangeShapeType="1"/>
          </p:cNvSpPr>
          <p:nvPr/>
        </p:nvSpPr>
        <p:spPr bwMode="auto">
          <a:xfrm flipV="1">
            <a:off x="3886200" y="19812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4474" name="Line 26"/>
          <p:cNvSpPr>
            <a:spLocks noChangeShapeType="1"/>
          </p:cNvSpPr>
          <p:nvPr/>
        </p:nvSpPr>
        <p:spPr bwMode="auto">
          <a:xfrm flipV="1">
            <a:off x="3657600" y="19812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4475" name="Text Box 27"/>
          <p:cNvSpPr txBox="1">
            <a:spLocks noChangeArrowheads="1"/>
          </p:cNvSpPr>
          <p:nvPr/>
        </p:nvSpPr>
        <p:spPr bwMode="auto">
          <a:xfrm>
            <a:off x="298767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04476" name="Text Box 28"/>
          <p:cNvSpPr txBox="1">
            <a:spLocks noChangeArrowheads="1"/>
          </p:cNvSpPr>
          <p:nvPr/>
        </p:nvSpPr>
        <p:spPr bwMode="auto">
          <a:xfrm>
            <a:off x="405447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04477" name="Text Box 29"/>
          <p:cNvSpPr txBox="1">
            <a:spLocks noChangeArrowheads="1"/>
          </p:cNvSpPr>
          <p:nvPr/>
        </p:nvSpPr>
        <p:spPr bwMode="auto">
          <a:xfrm>
            <a:off x="3521075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104478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79" name="AutoShape 31"/>
          <p:cNvSpPr>
            <a:spLocks noChangeArrowheads="1"/>
          </p:cNvSpPr>
          <p:nvPr/>
        </p:nvSpPr>
        <p:spPr bwMode="auto">
          <a:xfrm>
            <a:off x="3549650" y="3862388"/>
            <a:ext cx="304800" cy="785812"/>
          </a:xfrm>
          <a:prstGeom prst="upDownArrow">
            <a:avLst>
              <a:gd name="adj1" fmla="val 50000"/>
              <a:gd name="adj2" fmla="val 51562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4481" name="Line 33"/>
          <p:cNvSpPr>
            <a:spLocks noChangeShapeType="1"/>
          </p:cNvSpPr>
          <p:nvPr/>
        </p:nvSpPr>
        <p:spPr bwMode="auto">
          <a:xfrm flipV="1">
            <a:off x="3810000" y="3962400"/>
            <a:ext cx="2057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4483" name="Rectangle 35"/>
          <p:cNvSpPr>
            <a:spLocks noChangeArrowheads="1"/>
          </p:cNvSpPr>
          <p:nvPr/>
        </p:nvSpPr>
        <p:spPr bwMode="auto">
          <a:xfrm>
            <a:off x="3333750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4484" name="Line 36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4485" name="Line 37"/>
          <p:cNvSpPr>
            <a:spLocks noChangeShapeType="1"/>
          </p:cNvSpPr>
          <p:nvPr/>
        </p:nvSpPr>
        <p:spPr bwMode="auto">
          <a:xfrm>
            <a:off x="4010025" y="502920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4486" name="Text Box 38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Schwellwert -0,6 g/m³ ist erreicht</a:t>
            </a:r>
          </a:p>
        </p:txBody>
      </p:sp>
    </p:spTree>
  </p:cSld>
  <p:clrMapOvr>
    <a:masterClrMapping/>
  </p:clrMapOvr>
  <p:transition advClick="0" advTm="2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6500" name="AutoShape 4"/>
          <p:cNvSpPr>
            <a:spLocks noChangeArrowheads="1"/>
          </p:cNvSpPr>
          <p:nvPr/>
        </p:nvSpPr>
        <p:spPr bwMode="auto">
          <a:xfrm>
            <a:off x="35687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01" name="AutoShape 5"/>
          <p:cNvSpPr>
            <a:spLocks noChangeArrowheads="1"/>
          </p:cNvSpPr>
          <p:nvPr/>
        </p:nvSpPr>
        <p:spPr bwMode="auto">
          <a:xfrm>
            <a:off x="34925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02" name="AutoShape 6"/>
          <p:cNvSpPr>
            <a:spLocks noChangeArrowheads="1"/>
          </p:cNvSpPr>
          <p:nvPr/>
        </p:nvSpPr>
        <p:spPr bwMode="auto">
          <a:xfrm>
            <a:off x="34163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03" name="AutoShape 7"/>
          <p:cNvSpPr>
            <a:spLocks noChangeArrowheads="1"/>
          </p:cNvSpPr>
          <p:nvPr/>
        </p:nvSpPr>
        <p:spPr bwMode="auto">
          <a:xfrm>
            <a:off x="33401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04" name="AutoShape 8"/>
          <p:cNvSpPr>
            <a:spLocks noChangeArrowheads="1"/>
          </p:cNvSpPr>
          <p:nvPr/>
        </p:nvSpPr>
        <p:spPr bwMode="auto">
          <a:xfrm>
            <a:off x="37973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05" name="AutoShape 9"/>
          <p:cNvSpPr>
            <a:spLocks noChangeArrowheads="1"/>
          </p:cNvSpPr>
          <p:nvPr/>
        </p:nvSpPr>
        <p:spPr bwMode="auto">
          <a:xfrm>
            <a:off x="38735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06" name="AutoShape 10"/>
          <p:cNvSpPr>
            <a:spLocks noChangeArrowheads="1"/>
          </p:cNvSpPr>
          <p:nvPr/>
        </p:nvSpPr>
        <p:spPr bwMode="auto">
          <a:xfrm>
            <a:off x="39497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07" name="AutoShape 11"/>
          <p:cNvSpPr>
            <a:spLocks noChangeArrowheads="1"/>
          </p:cNvSpPr>
          <p:nvPr/>
        </p:nvSpPr>
        <p:spPr bwMode="auto">
          <a:xfrm>
            <a:off x="40259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08" name="AutoShape 12"/>
          <p:cNvSpPr>
            <a:spLocks noChangeArrowheads="1"/>
          </p:cNvSpPr>
          <p:nvPr/>
        </p:nvSpPr>
        <p:spPr bwMode="auto">
          <a:xfrm>
            <a:off x="36449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09" name="AutoShape 13"/>
          <p:cNvSpPr>
            <a:spLocks noChangeArrowheads="1"/>
          </p:cNvSpPr>
          <p:nvPr/>
        </p:nvSpPr>
        <p:spPr bwMode="auto">
          <a:xfrm>
            <a:off x="37211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06511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512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7620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6513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06514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06516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06517" name="Line 21"/>
          <p:cNvSpPr>
            <a:spLocks noChangeShapeType="1"/>
          </p:cNvSpPr>
          <p:nvPr/>
        </p:nvSpPr>
        <p:spPr bwMode="auto">
          <a:xfrm flipH="1">
            <a:off x="3581400" y="2743200"/>
            <a:ext cx="2286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6518" name="AutoShape 22"/>
          <p:cNvSpPr>
            <a:spLocks noChangeArrowheads="1"/>
          </p:cNvSpPr>
          <p:nvPr/>
        </p:nvSpPr>
        <p:spPr bwMode="auto">
          <a:xfrm>
            <a:off x="3430588" y="3802063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6519" name="Line 23"/>
          <p:cNvSpPr>
            <a:spLocks noChangeShapeType="1"/>
          </p:cNvSpPr>
          <p:nvPr/>
        </p:nvSpPr>
        <p:spPr bwMode="auto">
          <a:xfrm flipH="1">
            <a:off x="4038600" y="3429000"/>
            <a:ext cx="18288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6520" name="AutoShape 24"/>
          <p:cNvSpPr>
            <a:spLocks noChangeArrowheads="1"/>
          </p:cNvSpPr>
          <p:nvPr/>
        </p:nvSpPr>
        <p:spPr bwMode="auto">
          <a:xfrm>
            <a:off x="3911600" y="4584700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6521" name="Line 25"/>
          <p:cNvSpPr>
            <a:spLocks noChangeShapeType="1"/>
          </p:cNvSpPr>
          <p:nvPr/>
        </p:nvSpPr>
        <p:spPr bwMode="auto">
          <a:xfrm flipV="1">
            <a:off x="3962400" y="1981200"/>
            <a:ext cx="609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6522" name="Line 26"/>
          <p:cNvSpPr>
            <a:spLocks noChangeShapeType="1"/>
          </p:cNvSpPr>
          <p:nvPr/>
        </p:nvSpPr>
        <p:spPr bwMode="auto">
          <a:xfrm flipH="1" flipV="1">
            <a:off x="3657600" y="1981200"/>
            <a:ext cx="762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6523" name="Text Box 27"/>
          <p:cNvSpPr txBox="1">
            <a:spLocks noChangeArrowheads="1"/>
          </p:cNvSpPr>
          <p:nvPr/>
        </p:nvSpPr>
        <p:spPr bwMode="auto">
          <a:xfrm>
            <a:off x="30353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06524" name="Text Box 28"/>
          <p:cNvSpPr txBox="1">
            <a:spLocks noChangeArrowheads="1"/>
          </p:cNvSpPr>
          <p:nvPr/>
        </p:nvSpPr>
        <p:spPr bwMode="auto">
          <a:xfrm>
            <a:off x="41021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06525" name="Text Box 29"/>
          <p:cNvSpPr txBox="1">
            <a:spLocks noChangeArrowheads="1"/>
          </p:cNvSpPr>
          <p:nvPr/>
        </p:nvSpPr>
        <p:spPr bwMode="auto">
          <a:xfrm>
            <a:off x="356870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106526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6527" name="AutoShape 31"/>
          <p:cNvSpPr>
            <a:spLocks noChangeArrowheads="1"/>
          </p:cNvSpPr>
          <p:nvPr/>
        </p:nvSpPr>
        <p:spPr bwMode="auto">
          <a:xfrm>
            <a:off x="3597275" y="3862388"/>
            <a:ext cx="304800" cy="785812"/>
          </a:xfrm>
          <a:prstGeom prst="upDownArrow">
            <a:avLst>
              <a:gd name="adj1" fmla="val 50000"/>
              <a:gd name="adj2" fmla="val 51562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6529" name="Line 33"/>
          <p:cNvSpPr>
            <a:spLocks noChangeShapeType="1"/>
          </p:cNvSpPr>
          <p:nvPr/>
        </p:nvSpPr>
        <p:spPr bwMode="auto">
          <a:xfrm flipV="1">
            <a:off x="3810000" y="3962400"/>
            <a:ext cx="2057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06531" name="Rectangle 35"/>
          <p:cNvSpPr>
            <a:spLocks noChangeArrowheads="1"/>
          </p:cNvSpPr>
          <p:nvPr/>
        </p:nvSpPr>
        <p:spPr bwMode="auto">
          <a:xfrm>
            <a:off x="3381375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6532" name="Line 36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6533" name="Line 37"/>
          <p:cNvSpPr>
            <a:spLocks noChangeShapeType="1"/>
          </p:cNvSpPr>
          <p:nvPr/>
        </p:nvSpPr>
        <p:spPr bwMode="auto">
          <a:xfrm>
            <a:off x="4010025" y="502920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6534" name="Text Box 38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Schwellwert -0,6 g/m³ ist erreicht</a:t>
            </a:r>
          </a:p>
        </p:txBody>
      </p:sp>
    </p:spTree>
  </p:cSld>
  <p:clrMapOvr>
    <a:masterClrMapping/>
  </p:clrMapOvr>
  <p:transition advClick="0" advTm="2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5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 dirty="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0596" name="AutoShape 4"/>
          <p:cNvSpPr>
            <a:spLocks noChangeArrowheads="1"/>
          </p:cNvSpPr>
          <p:nvPr/>
        </p:nvSpPr>
        <p:spPr bwMode="auto">
          <a:xfrm>
            <a:off x="36639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597" name="AutoShape 5"/>
          <p:cNvSpPr>
            <a:spLocks noChangeArrowheads="1"/>
          </p:cNvSpPr>
          <p:nvPr/>
        </p:nvSpPr>
        <p:spPr bwMode="auto">
          <a:xfrm>
            <a:off x="35877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598" name="AutoShape 6"/>
          <p:cNvSpPr>
            <a:spLocks noChangeArrowheads="1"/>
          </p:cNvSpPr>
          <p:nvPr/>
        </p:nvSpPr>
        <p:spPr bwMode="auto">
          <a:xfrm>
            <a:off x="35115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599" name="AutoShape 7"/>
          <p:cNvSpPr>
            <a:spLocks noChangeArrowheads="1"/>
          </p:cNvSpPr>
          <p:nvPr/>
        </p:nvSpPr>
        <p:spPr bwMode="auto">
          <a:xfrm>
            <a:off x="34353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600" name="AutoShape 8"/>
          <p:cNvSpPr>
            <a:spLocks noChangeArrowheads="1"/>
          </p:cNvSpPr>
          <p:nvPr/>
        </p:nvSpPr>
        <p:spPr bwMode="auto">
          <a:xfrm>
            <a:off x="38925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601" name="AutoShape 9"/>
          <p:cNvSpPr>
            <a:spLocks noChangeArrowheads="1"/>
          </p:cNvSpPr>
          <p:nvPr/>
        </p:nvSpPr>
        <p:spPr bwMode="auto">
          <a:xfrm>
            <a:off x="39687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602" name="AutoShape 10"/>
          <p:cNvSpPr>
            <a:spLocks noChangeArrowheads="1"/>
          </p:cNvSpPr>
          <p:nvPr/>
        </p:nvSpPr>
        <p:spPr bwMode="auto">
          <a:xfrm>
            <a:off x="40449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603" name="AutoShape 11"/>
          <p:cNvSpPr>
            <a:spLocks noChangeArrowheads="1"/>
          </p:cNvSpPr>
          <p:nvPr/>
        </p:nvSpPr>
        <p:spPr bwMode="auto">
          <a:xfrm>
            <a:off x="41211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604" name="AutoShape 12"/>
          <p:cNvSpPr>
            <a:spLocks noChangeArrowheads="1"/>
          </p:cNvSpPr>
          <p:nvPr/>
        </p:nvSpPr>
        <p:spPr bwMode="auto">
          <a:xfrm>
            <a:off x="37401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605" name="AutoShape 13"/>
          <p:cNvSpPr>
            <a:spLocks noChangeArrowheads="1"/>
          </p:cNvSpPr>
          <p:nvPr/>
        </p:nvSpPr>
        <p:spPr bwMode="auto">
          <a:xfrm>
            <a:off x="38163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10607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608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8382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0609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0611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0613" name="Line 21"/>
          <p:cNvSpPr>
            <a:spLocks noChangeShapeType="1"/>
          </p:cNvSpPr>
          <p:nvPr/>
        </p:nvSpPr>
        <p:spPr bwMode="auto">
          <a:xfrm flipH="1">
            <a:off x="3581400" y="2743200"/>
            <a:ext cx="2286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0614" name="AutoShape 22"/>
          <p:cNvSpPr>
            <a:spLocks noChangeArrowheads="1"/>
          </p:cNvSpPr>
          <p:nvPr/>
        </p:nvSpPr>
        <p:spPr bwMode="auto">
          <a:xfrm>
            <a:off x="3478213" y="3802063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0615" name="Line 23"/>
          <p:cNvSpPr>
            <a:spLocks noChangeShapeType="1"/>
          </p:cNvSpPr>
          <p:nvPr/>
        </p:nvSpPr>
        <p:spPr bwMode="auto">
          <a:xfrm flipH="1">
            <a:off x="4038600" y="3429000"/>
            <a:ext cx="18288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0616" name="AutoShape 24"/>
          <p:cNvSpPr>
            <a:spLocks noChangeArrowheads="1"/>
          </p:cNvSpPr>
          <p:nvPr/>
        </p:nvSpPr>
        <p:spPr bwMode="auto">
          <a:xfrm>
            <a:off x="3959225" y="46132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0617" name="Line 25"/>
          <p:cNvSpPr>
            <a:spLocks noChangeShapeType="1"/>
          </p:cNvSpPr>
          <p:nvPr/>
        </p:nvSpPr>
        <p:spPr bwMode="auto">
          <a:xfrm flipV="1">
            <a:off x="4038600" y="1981200"/>
            <a:ext cx="533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0618" name="Line 26"/>
          <p:cNvSpPr>
            <a:spLocks noChangeShapeType="1"/>
          </p:cNvSpPr>
          <p:nvPr/>
        </p:nvSpPr>
        <p:spPr bwMode="auto">
          <a:xfrm flipH="1" flipV="1">
            <a:off x="3657600" y="1981200"/>
            <a:ext cx="152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0619" name="Text Box 27"/>
          <p:cNvSpPr txBox="1">
            <a:spLocks noChangeArrowheads="1"/>
          </p:cNvSpPr>
          <p:nvPr/>
        </p:nvSpPr>
        <p:spPr bwMode="auto">
          <a:xfrm>
            <a:off x="313055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419735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0621" name="Text Box 29"/>
          <p:cNvSpPr txBox="1">
            <a:spLocks noChangeArrowheads="1"/>
          </p:cNvSpPr>
          <p:nvPr/>
        </p:nvSpPr>
        <p:spPr bwMode="auto">
          <a:xfrm>
            <a:off x="366395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110622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0623" name="AutoShape 31"/>
          <p:cNvSpPr>
            <a:spLocks noChangeArrowheads="1"/>
          </p:cNvSpPr>
          <p:nvPr/>
        </p:nvSpPr>
        <p:spPr bwMode="auto">
          <a:xfrm>
            <a:off x="3644900" y="3862388"/>
            <a:ext cx="304800" cy="862012"/>
          </a:xfrm>
          <a:prstGeom prst="upDownArrow">
            <a:avLst>
              <a:gd name="adj1" fmla="val 50000"/>
              <a:gd name="adj2" fmla="val 56562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0625" name="Line 33"/>
          <p:cNvSpPr>
            <a:spLocks noChangeShapeType="1"/>
          </p:cNvSpPr>
          <p:nvPr/>
        </p:nvSpPr>
        <p:spPr bwMode="auto">
          <a:xfrm flipV="1">
            <a:off x="3886200" y="3962400"/>
            <a:ext cx="1981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0627" name="Rectangle 35"/>
          <p:cNvSpPr>
            <a:spLocks noChangeArrowheads="1"/>
          </p:cNvSpPr>
          <p:nvPr/>
        </p:nvSpPr>
        <p:spPr bwMode="auto">
          <a:xfrm>
            <a:off x="3476625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0628" name="Line 36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0629" name="Line 37"/>
          <p:cNvSpPr>
            <a:spLocks noChangeShapeType="1"/>
          </p:cNvSpPr>
          <p:nvPr/>
        </p:nvSpPr>
        <p:spPr bwMode="auto">
          <a:xfrm>
            <a:off x="4010025" y="502920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0630" name="Text Box 38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Schwellwert -0,6 g/m³ ist erreicht</a:t>
            </a:r>
          </a:p>
        </p:txBody>
      </p:sp>
    </p:spTree>
  </p:cSld>
  <p:clrMapOvr>
    <a:masterClrMapping/>
  </p:clrMapOvr>
  <p:transition advClick="0" advTm="2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644" name="AutoShape 4"/>
          <p:cNvSpPr>
            <a:spLocks noChangeArrowheads="1"/>
          </p:cNvSpPr>
          <p:nvPr/>
        </p:nvSpPr>
        <p:spPr bwMode="auto">
          <a:xfrm>
            <a:off x="37115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45" name="AutoShape 5"/>
          <p:cNvSpPr>
            <a:spLocks noChangeArrowheads="1"/>
          </p:cNvSpPr>
          <p:nvPr/>
        </p:nvSpPr>
        <p:spPr bwMode="auto">
          <a:xfrm>
            <a:off x="36353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46" name="AutoShape 6"/>
          <p:cNvSpPr>
            <a:spLocks noChangeArrowheads="1"/>
          </p:cNvSpPr>
          <p:nvPr/>
        </p:nvSpPr>
        <p:spPr bwMode="auto">
          <a:xfrm>
            <a:off x="35591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47" name="AutoShape 7"/>
          <p:cNvSpPr>
            <a:spLocks noChangeArrowheads="1"/>
          </p:cNvSpPr>
          <p:nvPr/>
        </p:nvSpPr>
        <p:spPr bwMode="auto">
          <a:xfrm>
            <a:off x="34829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48" name="AutoShape 8"/>
          <p:cNvSpPr>
            <a:spLocks noChangeArrowheads="1"/>
          </p:cNvSpPr>
          <p:nvPr/>
        </p:nvSpPr>
        <p:spPr bwMode="auto">
          <a:xfrm>
            <a:off x="39401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49" name="AutoShape 9"/>
          <p:cNvSpPr>
            <a:spLocks noChangeArrowheads="1"/>
          </p:cNvSpPr>
          <p:nvPr/>
        </p:nvSpPr>
        <p:spPr bwMode="auto">
          <a:xfrm>
            <a:off x="40163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50" name="AutoShape 10"/>
          <p:cNvSpPr>
            <a:spLocks noChangeArrowheads="1"/>
          </p:cNvSpPr>
          <p:nvPr/>
        </p:nvSpPr>
        <p:spPr bwMode="auto">
          <a:xfrm>
            <a:off x="40925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51" name="AutoShape 11"/>
          <p:cNvSpPr>
            <a:spLocks noChangeArrowheads="1"/>
          </p:cNvSpPr>
          <p:nvPr/>
        </p:nvSpPr>
        <p:spPr bwMode="auto">
          <a:xfrm>
            <a:off x="41687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52" name="AutoShape 12"/>
          <p:cNvSpPr>
            <a:spLocks noChangeArrowheads="1"/>
          </p:cNvSpPr>
          <p:nvPr/>
        </p:nvSpPr>
        <p:spPr bwMode="auto">
          <a:xfrm>
            <a:off x="37877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53" name="AutoShape 13"/>
          <p:cNvSpPr>
            <a:spLocks noChangeArrowheads="1"/>
          </p:cNvSpPr>
          <p:nvPr/>
        </p:nvSpPr>
        <p:spPr bwMode="auto">
          <a:xfrm>
            <a:off x="386397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12655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56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914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2659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2660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 flipH="1">
            <a:off x="3657600" y="2743200"/>
            <a:ext cx="2209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2662" name="AutoShape 22"/>
          <p:cNvSpPr>
            <a:spLocks noChangeArrowheads="1"/>
          </p:cNvSpPr>
          <p:nvPr/>
        </p:nvSpPr>
        <p:spPr bwMode="auto">
          <a:xfrm>
            <a:off x="3525838" y="3802063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H="1">
            <a:off x="4114800" y="3429000"/>
            <a:ext cx="17526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2664" name="AutoShape 24"/>
          <p:cNvSpPr>
            <a:spLocks noChangeArrowheads="1"/>
          </p:cNvSpPr>
          <p:nvPr/>
        </p:nvSpPr>
        <p:spPr bwMode="auto">
          <a:xfrm>
            <a:off x="4006850" y="463232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 flipV="1">
            <a:off x="4114800" y="1981200"/>
            <a:ext cx="4572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 flipH="1" flipV="1">
            <a:off x="3657600" y="1981200"/>
            <a:ext cx="228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317817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424497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3711575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112670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2671" name="AutoShape 31"/>
          <p:cNvSpPr>
            <a:spLocks noChangeArrowheads="1"/>
          </p:cNvSpPr>
          <p:nvPr/>
        </p:nvSpPr>
        <p:spPr bwMode="auto">
          <a:xfrm>
            <a:off x="3692525" y="3862388"/>
            <a:ext cx="304800" cy="862012"/>
          </a:xfrm>
          <a:prstGeom prst="upDownArrow">
            <a:avLst>
              <a:gd name="adj1" fmla="val 50000"/>
              <a:gd name="adj2" fmla="val 56562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2673" name="Line 33"/>
          <p:cNvSpPr>
            <a:spLocks noChangeShapeType="1"/>
          </p:cNvSpPr>
          <p:nvPr/>
        </p:nvSpPr>
        <p:spPr bwMode="auto">
          <a:xfrm flipV="1">
            <a:off x="3962400" y="3962400"/>
            <a:ext cx="1905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2675" name="Rectangle 35"/>
          <p:cNvSpPr>
            <a:spLocks noChangeArrowheads="1"/>
          </p:cNvSpPr>
          <p:nvPr/>
        </p:nvSpPr>
        <p:spPr bwMode="auto">
          <a:xfrm>
            <a:off x="3524250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2676" name="Line 36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2677" name="Line 37"/>
          <p:cNvSpPr>
            <a:spLocks noChangeShapeType="1"/>
          </p:cNvSpPr>
          <p:nvPr/>
        </p:nvSpPr>
        <p:spPr bwMode="auto">
          <a:xfrm>
            <a:off x="4010025" y="502920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2678" name="Text Box 38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Schwellwert -0,6 g/m³ ist erreicht</a:t>
            </a:r>
          </a:p>
        </p:txBody>
      </p:sp>
    </p:spTree>
  </p:cSld>
  <p:clrMapOvr>
    <a:masterClrMapping/>
  </p:clrMapOvr>
  <p:transition advClick="0" advTm="2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6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4692" name="AutoShape 4"/>
          <p:cNvSpPr>
            <a:spLocks noChangeArrowheads="1"/>
          </p:cNvSpPr>
          <p:nvPr/>
        </p:nvSpPr>
        <p:spPr bwMode="auto">
          <a:xfrm>
            <a:off x="3759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693" name="AutoShape 5"/>
          <p:cNvSpPr>
            <a:spLocks noChangeArrowheads="1"/>
          </p:cNvSpPr>
          <p:nvPr/>
        </p:nvSpPr>
        <p:spPr bwMode="auto">
          <a:xfrm>
            <a:off x="3683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694" name="AutoShape 6"/>
          <p:cNvSpPr>
            <a:spLocks noChangeArrowheads="1"/>
          </p:cNvSpPr>
          <p:nvPr/>
        </p:nvSpPr>
        <p:spPr bwMode="auto">
          <a:xfrm>
            <a:off x="3606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3530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3987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697" name="AutoShape 9"/>
          <p:cNvSpPr>
            <a:spLocks noChangeArrowheads="1"/>
          </p:cNvSpPr>
          <p:nvPr/>
        </p:nvSpPr>
        <p:spPr bwMode="auto">
          <a:xfrm>
            <a:off x="4064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4140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699" name="AutoShape 11"/>
          <p:cNvSpPr>
            <a:spLocks noChangeArrowheads="1"/>
          </p:cNvSpPr>
          <p:nvPr/>
        </p:nvSpPr>
        <p:spPr bwMode="auto">
          <a:xfrm>
            <a:off x="4216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700" name="AutoShape 12"/>
          <p:cNvSpPr>
            <a:spLocks noChangeArrowheads="1"/>
          </p:cNvSpPr>
          <p:nvPr/>
        </p:nvSpPr>
        <p:spPr bwMode="auto">
          <a:xfrm>
            <a:off x="3835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701" name="AutoShape 13"/>
          <p:cNvSpPr>
            <a:spLocks noChangeArrowheads="1"/>
          </p:cNvSpPr>
          <p:nvPr/>
        </p:nvSpPr>
        <p:spPr bwMode="auto">
          <a:xfrm>
            <a:off x="3911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14703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704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914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4705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4707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4708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4709" name="Line 21"/>
          <p:cNvSpPr>
            <a:spLocks noChangeShapeType="1"/>
          </p:cNvSpPr>
          <p:nvPr/>
        </p:nvSpPr>
        <p:spPr bwMode="auto">
          <a:xfrm flipH="1">
            <a:off x="3733800" y="2743200"/>
            <a:ext cx="21336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4710" name="AutoShape 22"/>
          <p:cNvSpPr>
            <a:spLocks noChangeArrowheads="1"/>
          </p:cNvSpPr>
          <p:nvPr/>
        </p:nvSpPr>
        <p:spPr bwMode="auto">
          <a:xfrm>
            <a:off x="3573463" y="3802063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 flipH="1">
            <a:off x="4191000" y="3429000"/>
            <a:ext cx="1676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4712" name="AutoShape 24"/>
          <p:cNvSpPr>
            <a:spLocks noChangeArrowheads="1"/>
          </p:cNvSpPr>
          <p:nvPr/>
        </p:nvSpPr>
        <p:spPr bwMode="auto">
          <a:xfrm>
            <a:off x="4054475" y="46513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 flipV="1">
            <a:off x="4114800" y="1981200"/>
            <a:ext cx="4572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 flipH="1" flipV="1">
            <a:off x="3657600" y="1981200"/>
            <a:ext cx="228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32258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42926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4717" name="Text Box 29"/>
          <p:cNvSpPr txBox="1">
            <a:spLocks noChangeArrowheads="1"/>
          </p:cNvSpPr>
          <p:nvPr/>
        </p:nvSpPr>
        <p:spPr bwMode="auto">
          <a:xfrm>
            <a:off x="375920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114718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719" name="AutoShape 31"/>
          <p:cNvSpPr>
            <a:spLocks noChangeArrowheads="1"/>
          </p:cNvSpPr>
          <p:nvPr/>
        </p:nvSpPr>
        <p:spPr bwMode="auto">
          <a:xfrm>
            <a:off x="3740150" y="3862388"/>
            <a:ext cx="304800" cy="862012"/>
          </a:xfrm>
          <a:prstGeom prst="upDownArrow">
            <a:avLst>
              <a:gd name="adj1" fmla="val 50000"/>
              <a:gd name="adj2" fmla="val 56562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4721" name="Line 33"/>
          <p:cNvSpPr>
            <a:spLocks noChangeShapeType="1"/>
          </p:cNvSpPr>
          <p:nvPr/>
        </p:nvSpPr>
        <p:spPr bwMode="auto">
          <a:xfrm flipV="1">
            <a:off x="4038600" y="3962400"/>
            <a:ext cx="1828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4723" name="Rectangle 35"/>
          <p:cNvSpPr>
            <a:spLocks noChangeArrowheads="1"/>
          </p:cNvSpPr>
          <p:nvPr/>
        </p:nvSpPr>
        <p:spPr bwMode="auto">
          <a:xfrm>
            <a:off x="3571875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4724" name="Line 36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4010025" y="502920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4726" name="Text Box 38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Schwellwert -0,6 g/m³ ist erreicht</a:t>
            </a:r>
          </a:p>
        </p:txBody>
      </p:sp>
    </p:spTree>
  </p:cSld>
  <p:clrMapOvr>
    <a:masterClrMapping/>
  </p:clrMapOvr>
  <p:transition advClick="0" advTm="2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38068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>
            <a:off x="37306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>
            <a:off x="36544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43" name="AutoShape 7"/>
          <p:cNvSpPr>
            <a:spLocks noChangeArrowheads="1"/>
          </p:cNvSpPr>
          <p:nvPr/>
        </p:nvSpPr>
        <p:spPr bwMode="auto">
          <a:xfrm>
            <a:off x="35782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44" name="AutoShape 8"/>
          <p:cNvSpPr>
            <a:spLocks noChangeArrowheads="1"/>
          </p:cNvSpPr>
          <p:nvPr/>
        </p:nvSpPr>
        <p:spPr bwMode="auto">
          <a:xfrm>
            <a:off x="40354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45" name="AutoShape 9"/>
          <p:cNvSpPr>
            <a:spLocks noChangeArrowheads="1"/>
          </p:cNvSpPr>
          <p:nvPr/>
        </p:nvSpPr>
        <p:spPr bwMode="auto">
          <a:xfrm>
            <a:off x="41116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>
            <a:off x="41878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47" name="AutoShape 11"/>
          <p:cNvSpPr>
            <a:spLocks noChangeArrowheads="1"/>
          </p:cNvSpPr>
          <p:nvPr/>
        </p:nvSpPr>
        <p:spPr bwMode="auto">
          <a:xfrm>
            <a:off x="42640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48" name="AutoShape 12"/>
          <p:cNvSpPr>
            <a:spLocks noChangeArrowheads="1"/>
          </p:cNvSpPr>
          <p:nvPr/>
        </p:nvSpPr>
        <p:spPr bwMode="auto">
          <a:xfrm>
            <a:off x="38830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49" name="AutoShape 13"/>
          <p:cNvSpPr>
            <a:spLocks noChangeArrowheads="1"/>
          </p:cNvSpPr>
          <p:nvPr/>
        </p:nvSpPr>
        <p:spPr bwMode="auto">
          <a:xfrm>
            <a:off x="39592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16751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6752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990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6755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6756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6757" name="Line 21"/>
          <p:cNvSpPr>
            <a:spLocks noChangeShapeType="1"/>
          </p:cNvSpPr>
          <p:nvPr/>
        </p:nvSpPr>
        <p:spPr bwMode="auto">
          <a:xfrm flipH="1">
            <a:off x="3733800" y="2743200"/>
            <a:ext cx="21336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6758" name="AutoShape 22"/>
          <p:cNvSpPr>
            <a:spLocks noChangeArrowheads="1"/>
          </p:cNvSpPr>
          <p:nvPr/>
        </p:nvSpPr>
        <p:spPr bwMode="auto">
          <a:xfrm>
            <a:off x="3621088" y="3973513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6759" name="Line 23"/>
          <p:cNvSpPr>
            <a:spLocks noChangeShapeType="1"/>
          </p:cNvSpPr>
          <p:nvPr/>
        </p:nvSpPr>
        <p:spPr bwMode="auto">
          <a:xfrm flipH="1">
            <a:off x="4191000" y="3429000"/>
            <a:ext cx="1676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6760" name="AutoShape 24"/>
          <p:cNvSpPr>
            <a:spLocks noChangeArrowheads="1"/>
          </p:cNvSpPr>
          <p:nvPr/>
        </p:nvSpPr>
        <p:spPr bwMode="auto">
          <a:xfrm>
            <a:off x="4102100" y="4660900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6761" name="Line 25"/>
          <p:cNvSpPr>
            <a:spLocks noChangeShapeType="1"/>
          </p:cNvSpPr>
          <p:nvPr/>
        </p:nvSpPr>
        <p:spPr bwMode="auto">
          <a:xfrm flipV="1">
            <a:off x="4191000" y="1981200"/>
            <a:ext cx="3810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6762" name="Line 26"/>
          <p:cNvSpPr>
            <a:spLocks noChangeShapeType="1"/>
          </p:cNvSpPr>
          <p:nvPr/>
        </p:nvSpPr>
        <p:spPr bwMode="auto">
          <a:xfrm flipH="1" flipV="1">
            <a:off x="3657600" y="1981200"/>
            <a:ext cx="304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6763" name="Text Box 27"/>
          <p:cNvSpPr txBox="1">
            <a:spLocks noChangeArrowheads="1"/>
          </p:cNvSpPr>
          <p:nvPr/>
        </p:nvSpPr>
        <p:spPr bwMode="auto">
          <a:xfrm>
            <a:off x="327342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6764" name="Text Box 28"/>
          <p:cNvSpPr txBox="1">
            <a:spLocks noChangeArrowheads="1"/>
          </p:cNvSpPr>
          <p:nvPr/>
        </p:nvSpPr>
        <p:spPr bwMode="auto">
          <a:xfrm>
            <a:off x="434022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6765" name="Text Box 29"/>
          <p:cNvSpPr txBox="1">
            <a:spLocks noChangeArrowheads="1"/>
          </p:cNvSpPr>
          <p:nvPr/>
        </p:nvSpPr>
        <p:spPr bwMode="auto">
          <a:xfrm>
            <a:off x="3806825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116766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6767" name="AutoShape 31"/>
          <p:cNvSpPr>
            <a:spLocks noChangeArrowheads="1"/>
          </p:cNvSpPr>
          <p:nvPr/>
        </p:nvSpPr>
        <p:spPr bwMode="auto">
          <a:xfrm>
            <a:off x="3787775" y="4038600"/>
            <a:ext cx="304800" cy="695325"/>
          </a:xfrm>
          <a:prstGeom prst="upDownArrow">
            <a:avLst>
              <a:gd name="adj1" fmla="val 50000"/>
              <a:gd name="adj2" fmla="val 45625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6769" name="Line 33"/>
          <p:cNvSpPr>
            <a:spLocks noChangeShapeType="1"/>
          </p:cNvSpPr>
          <p:nvPr/>
        </p:nvSpPr>
        <p:spPr bwMode="auto">
          <a:xfrm flipV="1">
            <a:off x="4038600" y="3962400"/>
            <a:ext cx="1828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6771" name="Rectangle 35"/>
          <p:cNvSpPr>
            <a:spLocks noChangeArrowheads="1"/>
          </p:cNvSpPr>
          <p:nvPr/>
        </p:nvSpPr>
        <p:spPr bwMode="auto">
          <a:xfrm>
            <a:off x="3619500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6772" name="Line 36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6773" name="Line 37"/>
          <p:cNvSpPr>
            <a:spLocks noChangeShapeType="1"/>
          </p:cNvSpPr>
          <p:nvPr/>
        </p:nvSpPr>
        <p:spPr bwMode="auto">
          <a:xfrm>
            <a:off x="4010025" y="502920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6774" name="Text Box 38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pic>
        <p:nvPicPr>
          <p:cNvPr id="38" name="Grafik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Schwellwert -0,6 g/m³ ist erreicht</a:t>
            </a:r>
          </a:p>
        </p:txBody>
      </p:sp>
    </p:spTree>
  </p:cSld>
  <p:clrMapOvr>
    <a:masterClrMapping/>
  </p:clrMapOvr>
  <p:transition advClick="0" advTm="2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7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8788" name="AutoShape 4"/>
          <p:cNvSpPr>
            <a:spLocks noChangeArrowheads="1"/>
          </p:cNvSpPr>
          <p:nvPr/>
        </p:nvSpPr>
        <p:spPr bwMode="auto">
          <a:xfrm>
            <a:off x="38544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789" name="AutoShape 5"/>
          <p:cNvSpPr>
            <a:spLocks noChangeArrowheads="1"/>
          </p:cNvSpPr>
          <p:nvPr/>
        </p:nvSpPr>
        <p:spPr bwMode="auto">
          <a:xfrm>
            <a:off x="37782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790" name="AutoShape 6"/>
          <p:cNvSpPr>
            <a:spLocks noChangeArrowheads="1"/>
          </p:cNvSpPr>
          <p:nvPr/>
        </p:nvSpPr>
        <p:spPr bwMode="auto">
          <a:xfrm>
            <a:off x="37020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791" name="AutoShape 7"/>
          <p:cNvSpPr>
            <a:spLocks noChangeArrowheads="1"/>
          </p:cNvSpPr>
          <p:nvPr/>
        </p:nvSpPr>
        <p:spPr bwMode="auto">
          <a:xfrm>
            <a:off x="36258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792" name="AutoShape 8"/>
          <p:cNvSpPr>
            <a:spLocks noChangeArrowheads="1"/>
          </p:cNvSpPr>
          <p:nvPr/>
        </p:nvSpPr>
        <p:spPr bwMode="auto">
          <a:xfrm>
            <a:off x="40830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793" name="AutoShape 9"/>
          <p:cNvSpPr>
            <a:spLocks noChangeArrowheads="1"/>
          </p:cNvSpPr>
          <p:nvPr/>
        </p:nvSpPr>
        <p:spPr bwMode="auto">
          <a:xfrm>
            <a:off x="41592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794" name="AutoShape 10"/>
          <p:cNvSpPr>
            <a:spLocks noChangeArrowheads="1"/>
          </p:cNvSpPr>
          <p:nvPr/>
        </p:nvSpPr>
        <p:spPr bwMode="auto">
          <a:xfrm>
            <a:off x="42354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795" name="AutoShape 11"/>
          <p:cNvSpPr>
            <a:spLocks noChangeArrowheads="1"/>
          </p:cNvSpPr>
          <p:nvPr/>
        </p:nvSpPr>
        <p:spPr bwMode="auto">
          <a:xfrm>
            <a:off x="43116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796" name="AutoShape 12"/>
          <p:cNvSpPr>
            <a:spLocks noChangeArrowheads="1"/>
          </p:cNvSpPr>
          <p:nvPr/>
        </p:nvSpPr>
        <p:spPr bwMode="auto">
          <a:xfrm>
            <a:off x="39306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797" name="AutoShape 13"/>
          <p:cNvSpPr>
            <a:spLocks noChangeArrowheads="1"/>
          </p:cNvSpPr>
          <p:nvPr/>
        </p:nvSpPr>
        <p:spPr bwMode="auto">
          <a:xfrm>
            <a:off x="40068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11879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800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8801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8802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8803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118804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8805" name="Line 21"/>
          <p:cNvSpPr>
            <a:spLocks noChangeShapeType="1"/>
          </p:cNvSpPr>
          <p:nvPr/>
        </p:nvSpPr>
        <p:spPr bwMode="auto">
          <a:xfrm flipH="1">
            <a:off x="3810000" y="2743200"/>
            <a:ext cx="20574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8806" name="AutoShape 22"/>
          <p:cNvSpPr>
            <a:spLocks noChangeArrowheads="1"/>
          </p:cNvSpPr>
          <p:nvPr/>
        </p:nvSpPr>
        <p:spPr bwMode="auto">
          <a:xfrm>
            <a:off x="3668713" y="4335463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8807" name="Line 23"/>
          <p:cNvSpPr>
            <a:spLocks noChangeShapeType="1"/>
          </p:cNvSpPr>
          <p:nvPr/>
        </p:nvSpPr>
        <p:spPr bwMode="auto">
          <a:xfrm flipH="1">
            <a:off x="4343400" y="3429000"/>
            <a:ext cx="15240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8808" name="AutoShape 24"/>
          <p:cNvSpPr>
            <a:spLocks noChangeArrowheads="1"/>
          </p:cNvSpPr>
          <p:nvPr/>
        </p:nvSpPr>
        <p:spPr bwMode="auto">
          <a:xfrm>
            <a:off x="4149725" y="467042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8809" name="Line 25"/>
          <p:cNvSpPr>
            <a:spLocks noChangeShapeType="1"/>
          </p:cNvSpPr>
          <p:nvPr/>
        </p:nvSpPr>
        <p:spPr bwMode="auto">
          <a:xfrm flipV="1">
            <a:off x="4267200" y="1981200"/>
            <a:ext cx="304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8810" name="Line 26"/>
          <p:cNvSpPr>
            <a:spLocks noChangeShapeType="1"/>
          </p:cNvSpPr>
          <p:nvPr/>
        </p:nvSpPr>
        <p:spPr bwMode="auto">
          <a:xfrm flipH="1" flipV="1">
            <a:off x="3657600" y="1981200"/>
            <a:ext cx="3810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8811" name="Text Box 27"/>
          <p:cNvSpPr txBox="1">
            <a:spLocks noChangeArrowheads="1"/>
          </p:cNvSpPr>
          <p:nvPr/>
        </p:nvSpPr>
        <p:spPr bwMode="auto">
          <a:xfrm>
            <a:off x="332105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118812" name="Text Box 28"/>
          <p:cNvSpPr txBox="1">
            <a:spLocks noChangeArrowheads="1"/>
          </p:cNvSpPr>
          <p:nvPr/>
        </p:nvSpPr>
        <p:spPr bwMode="auto">
          <a:xfrm>
            <a:off x="438785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118813" name="Text Box 29"/>
          <p:cNvSpPr txBox="1">
            <a:spLocks noChangeArrowheads="1"/>
          </p:cNvSpPr>
          <p:nvPr/>
        </p:nvSpPr>
        <p:spPr bwMode="auto">
          <a:xfrm>
            <a:off x="385445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118814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8815" name="AutoShape 31"/>
          <p:cNvSpPr>
            <a:spLocks noChangeArrowheads="1"/>
          </p:cNvSpPr>
          <p:nvPr/>
        </p:nvSpPr>
        <p:spPr bwMode="auto">
          <a:xfrm>
            <a:off x="3835400" y="4343400"/>
            <a:ext cx="304800" cy="390525"/>
          </a:xfrm>
          <a:prstGeom prst="upDownArrow">
            <a:avLst>
              <a:gd name="adj1" fmla="val 50000"/>
              <a:gd name="adj2" fmla="val 25625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8817" name="Line 33"/>
          <p:cNvSpPr>
            <a:spLocks noChangeShapeType="1"/>
          </p:cNvSpPr>
          <p:nvPr/>
        </p:nvSpPr>
        <p:spPr bwMode="auto">
          <a:xfrm flipV="1">
            <a:off x="4114800" y="3962400"/>
            <a:ext cx="1752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8820" name="Line 36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8821" name="Line 37"/>
          <p:cNvSpPr>
            <a:spLocks noChangeShapeType="1"/>
          </p:cNvSpPr>
          <p:nvPr/>
        </p:nvSpPr>
        <p:spPr bwMode="auto">
          <a:xfrm>
            <a:off x="4010025" y="502920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8822" name="Text Box 38"/>
          <p:cNvSpPr txBox="1">
            <a:spLocks noChangeArrowheads="1"/>
          </p:cNvSpPr>
          <p:nvPr/>
        </p:nvSpPr>
        <p:spPr bwMode="auto">
          <a:xfrm>
            <a:off x="1053877" y="4282281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Beenden</a:t>
            </a:r>
          </a:p>
        </p:txBody>
      </p:sp>
      <p:sp>
        <p:nvSpPr>
          <p:cNvPr id="118823" name="AutoShape 39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1282477" y="4618831"/>
            <a:ext cx="838200" cy="661988"/>
          </a:xfrm>
          <a:prstGeom prst="actionButtonForwardNext">
            <a:avLst/>
          </a:prstGeom>
          <a:solidFill>
            <a:srgbClr val="339966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18824" name="Text Box 40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  <p:sp>
        <p:nvSpPr>
          <p:cNvPr id="118827" name="AutoShape 4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82477" y="6034381"/>
            <a:ext cx="838200" cy="723900"/>
          </a:xfrm>
          <a:prstGeom prst="actionButtonBackPrevious">
            <a:avLst/>
          </a:prstGeom>
          <a:solidFill>
            <a:srgbClr val="339966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 altLang="de-DE"/>
          </a:p>
        </p:txBody>
      </p:sp>
      <p:sp>
        <p:nvSpPr>
          <p:cNvPr id="118828" name="Text Box 44"/>
          <p:cNvSpPr txBox="1">
            <a:spLocks noChangeArrowheads="1"/>
          </p:cNvSpPr>
          <p:nvPr/>
        </p:nvSpPr>
        <p:spPr bwMode="auto">
          <a:xfrm>
            <a:off x="25610" y="6122987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Nochmals abspielen</a:t>
            </a:r>
          </a:p>
        </p:txBody>
      </p:sp>
      <p:pic>
        <p:nvPicPr>
          <p:cNvPr id="41" name="Grafik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5943600" y="44196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Schwellwert -0,6 g/m³ ist nicht erreicht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685800" y="1828800"/>
            <a:ext cx="4648200" cy="35115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 flipH="1">
            <a:off x="2362200" y="1371600"/>
            <a:ext cx="3048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1466" name="Line 26"/>
          <p:cNvSpPr>
            <a:spLocks noChangeShapeType="1"/>
          </p:cNvSpPr>
          <p:nvPr/>
        </p:nvSpPr>
        <p:spPr bwMode="auto">
          <a:xfrm flipH="1">
            <a:off x="2514600" y="1371600"/>
            <a:ext cx="3048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1468" name="Line 28"/>
          <p:cNvSpPr>
            <a:spLocks noChangeShapeType="1"/>
          </p:cNvSpPr>
          <p:nvPr/>
        </p:nvSpPr>
        <p:spPr bwMode="auto">
          <a:xfrm flipH="1">
            <a:off x="2590800" y="1371600"/>
            <a:ext cx="381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1471" name="Text Box 31"/>
          <p:cNvSpPr txBox="1">
            <a:spLocks noChangeArrowheads="1"/>
          </p:cNvSpPr>
          <p:nvPr/>
        </p:nvSpPr>
        <p:spPr bwMode="auto">
          <a:xfrm>
            <a:off x="2514600" y="5876925"/>
            <a:ext cx="2155825" cy="828675"/>
          </a:xfrm>
          <a:prstGeom prst="rect">
            <a:avLst/>
          </a:prstGeom>
          <a:solidFill>
            <a:srgbClr val="CC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Lüftungsmarkierung mit der Breite des Betrachtungsrasters</a:t>
            </a:r>
          </a:p>
        </p:txBody>
      </p:sp>
      <p:sp>
        <p:nvSpPr>
          <p:cNvPr id="61473" name="Text Box 33"/>
          <p:cNvSpPr txBox="1">
            <a:spLocks noChangeArrowheads="1"/>
          </p:cNvSpPr>
          <p:nvPr/>
        </p:nvSpPr>
        <p:spPr bwMode="auto">
          <a:xfrm>
            <a:off x="1606228" y="1058414"/>
            <a:ext cx="2952328" cy="338554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de-DE" sz="1600" dirty="0"/>
              <a:t>Verlauf der absoluten Feuchte </a:t>
            </a:r>
          </a:p>
        </p:txBody>
      </p:sp>
      <p:sp>
        <p:nvSpPr>
          <p:cNvPr id="61474" name="Text Box 34"/>
          <p:cNvSpPr txBox="1">
            <a:spLocks noChangeArrowheads="1"/>
          </p:cNvSpPr>
          <p:nvPr/>
        </p:nvSpPr>
        <p:spPr bwMode="auto">
          <a:xfrm>
            <a:off x="5638800" y="1600200"/>
            <a:ext cx="2971800" cy="19351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Für die Lüftungsanalyse wird ein Messtakt von 5 Minuten empfohlen. </a:t>
            </a:r>
          </a:p>
          <a:p>
            <a:pPr algn="l"/>
            <a:r>
              <a:rPr lang="de-DE" altLang="de-DE" sz="1600"/>
              <a:t>Das heißt alle 5 Minuten wurden Messwerte erfasst und gespeichert, die nun analysiert werden.</a:t>
            </a:r>
          </a:p>
        </p:txBody>
      </p:sp>
      <p:sp>
        <p:nvSpPr>
          <p:cNvPr id="61475" name="Text Box 35"/>
          <p:cNvSpPr txBox="1">
            <a:spLocks noChangeArrowheads="1"/>
          </p:cNvSpPr>
          <p:nvPr/>
        </p:nvSpPr>
        <p:spPr bwMode="auto">
          <a:xfrm>
            <a:off x="5029200" y="5387975"/>
            <a:ext cx="3048000" cy="1317625"/>
          </a:xfrm>
          <a:prstGeom prst="rect">
            <a:avLst/>
          </a:prstGeom>
          <a:solidFill>
            <a:srgbClr val="CC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Das Betrachtungsraster wird  über den gesamten Messpunktevorrat geschoben. Erkannte Lüftungen werden markiert.</a:t>
            </a:r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2286000" y="4471988"/>
            <a:ext cx="609600" cy="846137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1478" name="Line 38"/>
          <p:cNvSpPr>
            <a:spLocks noChangeShapeType="1"/>
          </p:cNvSpPr>
          <p:nvPr/>
        </p:nvSpPr>
        <p:spPr bwMode="auto">
          <a:xfrm>
            <a:off x="685800" y="5318125"/>
            <a:ext cx="464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1472" name="Line 32"/>
          <p:cNvSpPr>
            <a:spLocks noChangeShapeType="1"/>
          </p:cNvSpPr>
          <p:nvPr/>
        </p:nvSpPr>
        <p:spPr bwMode="auto">
          <a:xfrm flipH="1" flipV="1">
            <a:off x="2667000" y="5370513"/>
            <a:ext cx="990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75F020C-DF11-4895-BB91-425CB541A471}"/>
              </a:ext>
            </a:extLst>
          </p:cNvPr>
          <p:cNvSpPr txBox="1"/>
          <p:nvPr/>
        </p:nvSpPr>
        <p:spPr>
          <a:xfrm>
            <a:off x="5832984" y="1391131"/>
            <a:ext cx="32396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Marke 1:</a:t>
            </a:r>
            <a:br>
              <a:rPr lang="de-DE" sz="1800" dirty="0"/>
            </a:br>
            <a:r>
              <a:rPr lang="de-DE" sz="1800" dirty="0"/>
              <a:t>Hier wird ein Lüftungsvorgang richtig erkannt. Die absolute Feuchte fällt, weil kalte Außenluft zugeführt wird. Das ist im Temperaturabfall erkennbar.</a:t>
            </a:r>
          </a:p>
          <a:p>
            <a:r>
              <a:rPr lang="de-DE" sz="1800" dirty="0"/>
              <a:t>Marke 2: </a:t>
            </a:r>
            <a:br>
              <a:rPr lang="de-DE" sz="1800" dirty="0"/>
            </a:br>
            <a:r>
              <a:rPr lang="de-DE" sz="1800" dirty="0"/>
              <a:t>Hier ist ein Schwachpunkt dieser Analyse erkennbar:</a:t>
            </a:r>
          </a:p>
          <a:p>
            <a:r>
              <a:rPr lang="de-DE" sz="1800" dirty="0"/>
              <a:t>Eine abfallende Flanke der absoluten Feuchte wird fälschlicherweise als Lüftung erkannt, obwohl die Temperatur eher steigt.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EADFE94-7CB6-4F4F-89A3-F2091D93D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23" y="476672"/>
            <a:ext cx="1304925" cy="5438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579FF48-15A2-43EA-B0C9-1253BC3727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476671"/>
            <a:ext cx="3095625" cy="54387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CB5FFA5-1908-4E76-A6D6-4994A081A2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0937" y="462383"/>
            <a:ext cx="914400" cy="54673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DDDEB7E-76F9-4A8E-9B61-8CC8D493B4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4168" y="502466"/>
            <a:ext cx="2390775" cy="2667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5D3AEB3D-D22D-4C3E-A1E8-360A3EB43B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1661" y="924009"/>
            <a:ext cx="1952625" cy="3429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E3F882F8-AD17-4FD2-9C92-1596DF6C6EBC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7944" y="3068960"/>
            <a:ext cx="3600400" cy="1080120"/>
          </a:xfrm>
          <a:prstGeom prst="straightConnector1">
            <a:avLst/>
          </a:prstGeom>
          <a:solidFill>
            <a:srgbClr val="339966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E4706BA6-EACA-4B7C-AE01-283A8E2FD852}"/>
              </a:ext>
            </a:extLst>
          </p:cNvPr>
          <p:cNvCxnSpPr>
            <a:cxnSpLocks/>
          </p:cNvCxnSpPr>
          <p:nvPr/>
        </p:nvCxnSpPr>
        <p:spPr bwMode="auto">
          <a:xfrm flipH="1">
            <a:off x="2555776" y="4581128"/>
            <a:ext cx="3528392" cy="72008"/>
          </a:xfrm>
          <a:prstGeom prst="straightConnector1">
            <a:avLst/>
          </a:prstGeom>
          <a:solidFill>
            <a:srgbClr val="339966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644369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75F020C-DF11-4895-BB91-425CB541A471}"/>
              </a:ext>
            </a:extLst>
          </p:cNvPr>
          <p:cNvSpPr txBox="1"/>
          <p:nvPr/>
        </p:nvSpPr>
        <p:spPr>
          <a:xfrm>
            <a:off x="5832985" y="332656"/>
            <a:ext cx="323964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Deshalb gibt es eine alternative Variante der Lüftungsanalyse genannt  „abs.F1 &amp; T1“.</a:t>
            </a:r>
          </a:p>
          <a:p>
            <a:r>
              <a:rPr lang="de-DE" sz="1800" dirty="0"/>
              <a:t>Bei dieser wird für jeden Betrachtungspunkt sowohl der Verlauf der absoluten Feuchte als auch der Temperaturverlauf in gleicher Weise betrachtet.</a:t>
            </a:r>
          </a:p>
          <a:p>
            <a:r>
              <a:rPr lang="de-DE" sz="1800" dirty="0"/>
              <a:t>Für beide Verläufe sind separate Schwellen definiert.</a:t>
            </a:r>
          </a:p>
          <a:p>
            <a:r>
              <a:rPr lang="de-DE" sz="1800" dirty="0"/>
              <a:t>Wenn beide Schwellen überschritten sind, liegt eine Lüftung vor.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EADFE94-7CB6-4F4F-89A3-F2091D93D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3" y="476672"/>
            <a:ext cx="1304925" cy="5438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CB5FFA5-1908-4E76-A6D6-4994A081A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937" y="462383"/>
            <a:ext cx="914400" cy="54673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887B8D3-0C9A-4F52-844F-19F4587A4F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4017" y="458586"/>
            <a:ext cx="2876550" cy="54387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25E20AC4-1D4C-4CFE-9F8C-7D42DFC512F3}"/>
              </a:ext>
            </a:extLst>
          </p:cNvPr>
          <p:cNvCxnSpPr>
            <a:cxnSpLocks/>
          </p:cNvCxnSpPr>
          <p:nvPr/>
        </p:nvCxnSpPr>
        <p:spPr bwMode="auto">
          <a:xfrm flipH="1">
            <a:off x="3640530" y="4221088"/>
            <a:ext cx="2587654" cy="576064"/>
          </a:xfrm>
          <a:prstGeom prst="straightConnector1">
            <a:avLst/>
          </a:prstGeom>
          <a:solidFill>
            <a:srgbClr val="33996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3C75FA7D-A553-4726-B221-B4C3D114DAE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63888" y="4149080"/>
            <a:ext cx="2664296" cy="72008"/>
          </a:xfrm>
          <a:prstGeom prst="straightConnector1">
            <a:avLst/>
          </a:prstGeom>
          <a:solidFill>
            <a:srgbClr val="33996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AutoShape 31">
            <a:extLst>
              <a:ext uri="{FF2B5EF4-FFF2-40B4-BE49-F238E27FC236}">
                <a16:creationId xmlns:a16="http://schemas.microsoft.com/office/drawing/2014/main" id="{2DA7886C-00E6-4C4A-9B3F-21A43F635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30" y="4016237"/>
            <a:ext cx="148650" cy="276859"/>
          </a:xfrm>
          <a:prstGeom prst="upDownArrow">
            <a:avLst>
              <a:gd name="adj1" fmla="val 50000"/>
              <a:gd name="adj2" fmla="val 45625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de-DE"/>
          </a:p>
        </p:txBody>
      </p:sp>
      <p:sp>
        <p:nvSpPr>
          <p:cNvPr id="11" name="AutoShape 31">
            <a:extLst>
              <a:ext uri="{FF2B5EF4-FFF2-40B4-BE49-F238E27FC236}">
                <a16:creationId xmlns:a16="http://schemas.microsoft.com/office/drawing/2014/main" id="{016869B5-6115-4BC1-8310-5A43500D3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160" y="4643566"/>
            <a:ext cx="148650" cy="276859"/>
          </a:xfrm>
          <a:prstGeom prst="upDownArrow">
            <a:avLst>
              <a:gd name="adj1" fmla="val 50000"/>
              <a:gd name="adj2" fmla="val 45625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963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75F020C-DF11-4895-BB91-425CB541A471}"/>
              </a:ext>
            </a:extLst>
          </p:cNvPr>
          <p:cNvSpPr txBox="1"/>
          <p:nvPr/>
        </p:nvSpPr>
        <p:spPr>
          <a:xfrm>
            <a:off x="5945707" y="1797968"/>
            <a:ext cx="3089978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/>
              <a:t>Fall 1:</a:t>
            </a:r>
            <a:br>
              <a:rPr lang="de-DE" sz="1800" dirty="0"/>
            </a:br>
            <a:r>
              <a:rPr lang="de-DE" sz="1800" dirty="0"/>
              <a:t>Hier wird ein Lüftungsvorgang richtig erkannt. Beide Schwellen werden überschritten. Die relative Feuchte fällt, weil kalte Außenluft zugeführt wird. Das ist im Temperaturabfall erkennbar.</a:t>
            </a:r>
          </a:p>
          <a:p>
            <a:r>
              <a:rPr lang="de-DE" sz="1800" dirty="0"/>
              <a:t>Fall 2: </a:t>
            </a:r>
            <a:br>
              <a:rPr lang="de-DE" sz="1800" dirty="0"/>
            </a:br>
            <a:r>
              <a:rPr lang="de-DE" sz="1800" dirty="0"/>
              <a:t>Dieser Vorgang wird nicht mehr als Lüftung gewertet, da die Schwelle für T1 nicht überschritten wird.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EADFE94-7CB6-4F4F-89A3-F2091D93D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3" y="476672"/>
            <a:ext cx="1304925" cy="5438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CB5FFA5-1908-4E76-A6D6-4994A081A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937" y="462383"/>
            <a:ext cx="914400" cy="54673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FA78C72A-FE14-499D-B191-BDB481E894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4017" y="458586"/>
            <a:ext cx="2876550" cy="54387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27F0AD8-2B59-4A64-B9EA-DCABD33D81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8184" y="476672"/>
            <a:ext cx="2257425" cy="3048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979192C-6B24-44EE-AB07-35BFC23899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6296" y="908720"/>
            <a:ext cx="1981200" cy="7620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3E0FE0E0-FC1B-4B26-9BD2-2E5EB6FE13C1}"/>
              </a:ext>
            </a:extLst>
          </p:cNvPr>
          <p:cNvCxnSpPr>
            <a:cxnSpLocks/>
          </p:cNvCxnSpPr>
          <p:nvPr/>
        </p:nvCxnSpPr>
        <p:spPr bwMode="auto">
          <a:xfrm flipH="1">
            <a:off x="3995936" y="1988840"/>
            <a:ext cx="3024336" cy="1440160"/>
          </a:xfrm>
          <a:prstGeom prst="straightConnector1">
            <a:avLst/>
          </a:prstGeom>
          <a:solidFill>
            <a:srgbClr val="33996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2FAC4AF7-0E25-400B-BAB4-58FEB736AAEE}"/>
              </a:ext>
            </a:extLst>
          </p:cNvPr>
          <p:cNvCxnSpPr/>
          <p:nvPr/>
        </p:nvCxnSpPr>
        <p:spPr bwMode="auto">
          <a:xfrm flipH="1" flipV="1">
            <a:off x="2195736" y="3429000"/>
            <a:ext cx="4824536" cy="1152128"/>
          </a:xfrm>
          <a:prstGeom prst="straightConnector1">
            <a:avLst/>
          </a:prstGeom>
          <a:solidFill>
            <a:srgbClr val="33996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45821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D369A-7BA2-409D-8931-E88D3DBB1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780928"/>
            <a:ext cx="7886700" cy="1325563"/>
          </a:xfrm>
        </p:spPr>
        <p:txBody>
          <a:bodyPr/>
          <a:lstStyle/>
          <a:p>
            <a:r>
              <a:rPr lang="de-DE" dirty="0"/>
              <a:t>Ende</a:t>
            </a:r>
          </a:p>
        </p:txBody>
      </p:sp>
    </p:spTree>
    <p:extLst>
      <p:ext uri="{BB962C8B-B14F-4D97-AF65-F5344CB8AC3E}">
        <p14:creationId xmlns:p14="http://schemas.microsoft.com/office/powerpoint/2010/main" val="1311993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401" name="Pictur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0" y="1111250"/>
            <a:ext cx="899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 dirty="0"/>
              <a:t>Für jeden gespeicherten Messpunkt wird eine Analyse über umliegende Messpunkte angestellt. 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0" y="1400175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 dirty="0"/>
              <a:t>Die Analyse arbeitet mit einem einstellbaren, </a:t>
            </a:r>
            <a:r>
              <a:rPr lang="de-DE" altLang="de-DE" sz="1600" dirty="0">
                <a:solidFill>
                  <a:srgbClr val="FF3300"/>
                </a:solidFill>
              </a:rPr>
              <a:t>dreiteiligen</a:t>
            </a:r>
            <a:r>
              <a:rPr lang="de-DE" altLang="de-DE" sz="1600" dirty="0"/>
              <a:t> Betrachtungsraster mit einer Gesamtbreite zwischen 3 und 15 Messpunkten. (Im Beispiel sind es </a:t>
            </a:r>
            <a:r>
              <a:rPr lang="de-DE" altLang="de-DE" sz="1600" dirty="0" err="1"/>
              <a:t>a+b+c</a:t>
            </a:r>
            <a:r>
              <a:rPr lang="de-DE" altLang="de-DE" sz="1600" dirty="0"/>
              <a:t>=4+2+4=10 Messpunkte)</a:t>
            </a:r>
          </a:p>
        </p:txBody>
      </p:sp>
      <p:sp>
        <p:nvSpPr>
          <p:cNvPr id="57369" name="AutoShape 25"/>
          <p:cNvSpPr>
            <a:spLocks noChangeArrowheads="1"/>
          </p:cNvSpPr>
          <p:nvPr/>
        </p:nvSpPr>
        <p:spPr bwMode="auto">
          <a:xfrm>
            <a:off x="3505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370" name="AutoShape 26"/>
          <p:cNvSpPr>
            <a:spLocks noChangeArrowheads="1"/>
          </p:cNvSpPr>
          <p:nvPr/>
        </p:nvSpPr>
        <p:spPr bwMode="auto">
          <a:xfrm>
            <a:off x="3429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371" name="AutoShape 27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377" name="AutoShape 33"/>
          <p:cNvSpPr>
            <a:spLocks noChangeArrowheads="1"/>
          </p:cNvSpPr>
          <p:nvPr/>
        </p:nvSpPr>
        <p:spPr bwMode="auto">
          <a:xfrm>
            <a:off x="3276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378" name="AutoShape 34"/>
          <p:cNvSpPr>
            <a:spLocks noChangeArrowheads="1"/>
          </p:cNvSpPr>
          <p:nvPr/>
        </p:nvSpPr>
        <p:spPr bwMode="auto">
          <a:xfrm>
            <a:off x="3733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379" name="AutoShape 35"/>
          <p:cNvSpPr>
            <a:spLocks noChangeArrowheads="1"/>
          </p:cNvSpPr>
          <p:nvPr/>
        </p:nvSpPr>
        <p:spPr bwMode="auto">
          <a:xfrm>
            <a:off x="3810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380" name="AutoShape 36"/>
          <p:cNvSpPr>
            <a:spLocks noChangeArrowheads="1"/>
          </p:cNvSpPr>
          <p:nvPr/>
        </p:nvSpPr>
        <p:spPr bwMode="auto">
          <a:xfrm>
            <a:off x="3886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381" name="AutoShape 37"/>
          <p:cNvSpPr>
            <a:spLocks noChangeArrowheads="1"/>
          </p:cNvSpPr>
          <p:nvPr/>
        </p:nvSpPr>
        <p:spPr bwMode="auto">
          <a:xfrm>
            <a:off x="3962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416" name="AutoShape 72"/>
          <p:cNvSpPr>
            <a:spLocks noChangeArrowheads="1"/>
          </p:cNvSpPr>
          <p:nvPr/>
        </p:nvSpPr>
        <p:spPr bwMode="auto">
          <a:xfrm>
            <a:off x="3581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417" name="AutoShape 73"/>
          <p:cNvSpPr>
            <a:spLocks noChangeArrowheads="1"/>
          </p:cNvSpPr>
          <p:nvPr/>
        </p:nvSpPr>
        <p:spPr bwMode="auto">
          <a:xfrm>
            <a:off x="3657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57423" name="Text Box 79"/>
          <p:cNvSpPr txBox="1">
            <a:spLocks noChangeArrowheads="1"/>
          </p:cNvSpPr>
          <p:nvPr/>
        </p:nvSpPr>
        <p:spPr bwMode="auto">
          <a:xfrm>
            <a:off x="40386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57424" name="Text Box 80"/>
          <p:cNvSpPr txBox="1">
            <a:spLocks noChangeArrowheads="1"/>
          </p:cNvSpPr>
          <p:nvPr/>
        </p:nvSpPr>
        <p:spPr bwMode="auto">
          <a:xfrm>
            <a:off x="350520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57425" name="Text Box 81"/>
          <p:cNvSpPr txBox="1">
            <a:spLocks noChangeArrowheads="1"/>
          </p:cNvSpPr>
          <p:nvPr/>
        </p:nvSpPr>
        <p:spPr bwMode="auto">
          <a:xfrm>
            <a:off x="29718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57426" name="Text Box 82"/>
          <p:cNvSpPr txBox="1">
            <a:spLocks noChangeArrowheads="1"/>
          </p:cNvSpPr>
          <p:nvPr/>
        </p:nvSpPr>
        <p:spPr bwMode="auto">
          <a:xfrm>
            <a:off x="2743200" y="2286000"/>
            <a:ext cx="19812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Betrachtungsraster </a:t>
            </a:r>
          </a:p>
        </p:txBody>
      </p:sp>
      <p:sp>
        <p:nvSpPr>
          <p:cNvPr id="57439" name="Rectangle 95"/>
          <p:cNvSpPr>
            <a:spLocks noChangeArrowheads="1"/>
          </p:cNvSpPr>
          <p:nvPr/>
        </p:nvSpPr>
        <p:spPr bwMode="auto">
          <a:xfrm>
            <a:off x="3276600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57442" name="Line 98"/>
          <p:cNvSpPr>
            <a:spLocks noChangeShapeType="1"/>
          </p:cNvSpPr>
          <p:nvPr/>
        </p:nvSpPr>
        <p:spPr bwMode="auto">
          <a:xfrm flipV="1">
            <a:off x="2286000" y="6172200"/>
            <a:ext cx="3429000" cy="7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5544" name="AutoShape 8"/>
          <p:cNvSpPr>
            <a:spLocks noChangeArrowheads="1"/>
          </p:cNvSpPr>
          <p:nvPr/>
        </p:nvSpPr>
        <p:spPr bwMode="auto">
          <a:xfrm>
            <a:off x="3505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45" name="AutoShape 9"/>
          <p:cNvSpPr>
            <a:spLocks noChangeArrowheads="1"/>
          </p:cNvSpPr>
          <p:nvPr/>
        </p:nvSpPr>
        <p:spPr bwMode="auto">
          <a:xfrm>
            <a:off x="3429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46" name="AutoShape 10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47" name="AutoShape 11"/>
          <p:cNvSpPr>
            <a:spLocks noChangeArrowheads="1"/>
          </p:cNvSpPr>
          <p:nvPr/>
        </p:nvSpPr>
        <p:spPr bwMode="auto">
          <a:xfrm>
            <a:off x="3276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48" name="AutoShape 12"/>
          <p:cNvSpPr>
            <a:spLocks noChangeArrowheads="1"/>
          </p:cNvSpPr>
          <p:nvPr/>
        </p:nvSpPr>
        <p:spPr bwMode="auto">
          <a:xfrm>
            <a:off x="3733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49" name="AutoShape 13"/>
          <p:cNvSpPr>
            <a:spLocks noChangeArrowheads="1"/>
          </p:cNvSpPr>
          <p:nvPr/>
        </p:nvSpPr>
        <p:spPr bwMode="auto">
          <a:xfrm>
            <a:off x="3810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50" name="AutoShape 14"/>
          <p:cNvSpPr>
            <a:spLocks noChangeArrowheads="1"/>
          </p:cNvSpPr>
          <p:nvPr/>
        </p:nvSpPr>
        <p:spPr bwMode="auto">
          <a:xfrm>
            <a:off x="3886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51" name="AutoShape 15"/>
          <p:cNvSpPr>
            <a:spLocks noChangeArrowheads="1"/>
          </p:cNvSpPr>
          <p:nvPr/>
        </p:nvSpPr>
        <p:spPr bwMode="auto">
          <a:xfrm>
            <a:off x="3962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52" name="AutoShape 16"/>
          <p:cNvSpPr>
            <a:spLocks noChangeArrowheads="1"/>
          </p:cNvSpPr>
          <p:nvPr/>
        </p:nvSpPr>
        <p:spPr bwMode="auto">
          <a:xfrm>
            <a:off x="3581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53" name="AutoShape 17"/>
          <p:cNvSpPr>
            <a:spLocks noChangeArrowheads="1"/>
          </p:cNvSpPr>
          <p:nvPr/>
        </p:nvSpPr>
        <p:spPr bwMode="auto">
          <a:xfrm>
            <a:off x="3657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40386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350520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29718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2743200" y="2286000"/>
            <a:ext cx="19812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Betrachtungsraster </a:t>
            </a: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0" y="914400"/>
            <a:ext cx="899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Im ersten Teil wird der Mittelwert der Bezugsgröße über a Messpunkte gebildet. </a:t>
            </a:r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0" y="1295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Darauf folgt als Teil 2 eine Lücke von b unberücksichtigten Messpunkten.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0" y="1676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Schließlich wird im Teil 3 ein Mittelwert über c Messpunkte gebildet.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7366000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7362825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65568" name="Line 32"/>
          <p:cNvSpPr>
            <a:spLocks noChangeShapeType="1"/>
          </p:cNvSpPr>
          <p:nvPr/>
        </p:nvSpPr>
        <p:spPr bwMode="auto">
          <a:xfrm flipH="1">
            <a:off x="3505200" y="2743200"/>
            <a:ext cx="2362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5569" name="Line 33"/>
          <p:cNvSpPr>
            <a:spLocks noChangeShapeType="1"/>
          </p:cNvSpPr>
          <p:nvPr/>
        </p:nvSpPr>
        <p:spPr bwMode="auto">
          <a:xfrm flipH="1">
            <a:off x="3962400" y="3429000"/>
            <a:ext cx="1905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5570" name="AutoShape 34"/>
          <p:cNvSpPr>
            <a:spLocks noChangeArrowheads="1"/>
          </p:cNvSpPr>
          <p:nvPr/>
        </p:nvSpPr>
        <p:spPr bwMode="auto">
          <a:xfrm>
            <a:off x="3357563" y="3805238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5571" name="AutoShape 35"/>
          <p:cNvSpPr>
            <a:spLocks noChangeArrowheads="1"/>
          </p:cNvSpPr>
          <p:nvPr/>
        </p:nvSpPr>
        <p:spPr bwMode="auto">
          <a:xfrm>
            <a:off x="3810000" y="45116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5572" name="Rectangle 36"/>
          <p:cNvSpPr>
            <a:spLocks noChangeArrowheads="1"/>
          </p:cNvSpPr>
          <p:nvPr/>
        </p:nvSpPr>
        <p:spPr bwMode="auto">
          <a:xfrm>
            <a:off x="3276600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5574" name="Line 38"/>
          <p:cNvSpPr>
            <a:spLocks noChangeShapeType="1"/>
          </p:cNvSpPr>
          <p:nvPr/>
        </p:nvSpPr>
        <p:spPr bwMode="auto">
          <a:xfrm flipV="1">
            <a:off x="2286000" y="6172200"/>
            <a:ext cx="3429000" cy="7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3505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3429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41" name="AutoShape 9"/>
          <p:cNvSpPr>
            <a:spLocks noChangeArrowheads="1"/>
          </p:cNvSpPr>
          <p:nvPr/>
        </p:nvSpPr>
        <p:spPr bwMode="auto">
          <a:xfrm>
            <a:off x="3276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3733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43" name="AutoShape 11"/>
          <p:cNvSpPr>
            <a:spLocks noChangeArrowheads="1"/>
          </p:cNvSpPr>
          <p:nvPr/>
        </p:nvSpPr>
        <p:spPr bwMode="auto">
          <a:xfrm>
            <a:off x="3810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44" name="AutoShape 12"/>
          <p:cNvSpPr>
            <a:spLocks noChangeArrowheads="1"/>
          </p:cNvSpPr>
          <p:nvPr/>
        </p:nvSpPr>
        <p:spPr bwMode="auto">
          <a:xfrm>
            <a:off x="3886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45" name="AutoShape 13"/>
          <p:cNvSpPr>
            <a:spLocks noChangeArrowheads="1"/>
          </p:cNvSpPr>
          <p:nvPr/>
        </p:nvSpPr>
        <p:spPr bwMode="auto">
          <a:xfrm>
            <a:off x="3962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46" name="AutoShape 14"/>
          <p:cNvSpPr>
            <a:spLocks noChangeArrowheads="1"/>
          </p:cNvSpPr>
          <p:nvPr/>
        </p:nvSpPr>
        <p:spPr bwMode="auto">
          <a:xfrm>
            <a:off x="3581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3657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40386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350520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29718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2743200" y="2286000"/>
            <a:ext cx="19812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Betrachtungsraster </a:t>
            </a:r>
          </a:p>
        </p:txBody>
      </p:sp>
      <p:sp>
        <p:nvSpPr>
          <p:cNvPr id="69658" name="AutoShape 26"/>
          <p:cNvSpPr>
            <a:spLocks noChangeArrowheads="1"/>
          </p:cNvSpPr>
          <p:nvPr/>
        </p:nvSpPr>
        <p:spPr bwMode="auto">
          <a:xfrm>
            <a:off x="3502025" y="3862388"/>
            <a:ext cx="304800" cy="762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660" name="Line 28"/>
          <p:cNvSpPr>
            <a:spLocks noChangeShapeType="1"/>
          </p:cNvSpPr>
          <p:nvPr/>
        </p:nvSpPr>
        <p:spPr bwMode="auto">
          <a:xfrm flipV="1">
            <a:off x="3733800" y="3962400"/>
            <a:ext cx="2133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9661" name="Text Box 29"/>
          <p:cNvSpPr txBox="1">
            <a:spLocks noChangeArrowheads="1"/>
          </p:cNvSpPr>
          <p:nvPr/>
        </p:nvSpPr>
        <p:spPr bwMode="auto">
          <a:xfrm>
            <a:off x="0" y="914400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 dirty="0"/>
              <a:t>Die Distanz der beiden Mittelwerte wird mit der vorgegebenen Sprungschwelle für die Erkennung eines Lüftungsereignisses verglichen (Schwelle).</a:t>
            </a:r>
          </a:p>
        </p:txBody>
      </p:sp>
      <p:sp>
        <p:nvSpPr>
          <p:cNvPr id="69662" name="AutoShape 30"/>
          <p:cNvSpPr>
            <a:spLocks noChangeArrowheads="1"/>
          </p:cNvSpPr>
          <p:nvPr/>
        </p:nvSpPr>
        <p:spPr bwMode="auto">
          <a:xfrm>
            <a:off x="3357563" y="3805238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663" name="Line 31"/>
          <p:cNvSpPr>
            <a:spLocks noChangeShapeType="1"/>
          </p:cNvSpPr>
          <p:nvPr/>
        </p:nvSpPr>
        <p:spPr bwMode="auto">
          <a:xfrm flipH="1">
            <a:off x="3505200" y="2743200"/>
            <a:ext cx="2362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9664" name="Text Box 32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69666" name="Text Box 34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69667" name="Text Box 35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69668" name="Line 36"/>
          <p:cNvSpPr>
            <a:spLocks noChangeShapeType="1"/>
          </p:cNvSpPr>
          <p:nvPr/>
        </p:nvSpPr>
        <p:spPr bwMode="auto">
          <a:xfrm flipH="1">
            <a:off x="3962400" y="3429000"/>
            <a:ext cx="1905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69669" name="AutoShape 37"/>
          <p:cNvSpPr>
            <a:spLocks noChangeArrowheads="1"/>
          </p:cNvSpPr>
          <p:nvPr/>
        </p:nvSpPr>
        <p:spPr bwMode="auto">
          <a:xfrm>
            <a:off x="3810000" y="45116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671" name="Text Box 39"/>
          <p:cNvSpPr txBox="1">
            <a:spLocks noChangeArrowheads="1"/>
          </p:cNvSpPr>
          <p:nvPr/>
        </p:nvSpPr>
        <p:spPr bwMode="auto">
          <a:xfrm>
            <a:off x="0" y="15240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 dirty="0"/>
              <a:t>Die Schwelle für den Feuchtesprung wird in einem Eingabefeld eingestellt.</a:t>
            </a:r>
          </a:p>
        </p:txBody>
      </p:sp>
      <p:sp>
        <p:nvSpPr>
          <p:cNvPr id="69672" name="Rectangle 40"/>
          <p:cNvSpPr>
            <a:spLocks noChangeArrowheads="1"/>
          </p:cNvSpPr>
          <p:nvPr/>
        </p:nvSpPr>
        <p:spPr bwMode="auto">
          <a:xfrm>
            <a:off x="3276600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69673" name="Line 41"/>
          <p:cNvSpPr>
            <a:spLocks noChangeShapeType="1"/>
          </p:cNvSpPr>
          <p:nvPr/>
        </p:nvSpPr>
        <p:spPr bwMode="auto">
          <a:xfrm flipV="1">
            <a:off x="2286000" y="6172200"/>
            <a:ext cx="3429000" cy="7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3505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3429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3352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3276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37338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38100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38862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87" name="AutoShape 11"/>
          <p:cNvSpPr>
            <a:spLocks noChangeArrowheads="1"/>
          </p:cNvSpPr>
          <p:nvPr/>
        </p:nvSpPr>
        <p:spPr bwMode="auto">
          <a:xfrm>
            <a:off x="3962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88" name="AutoShape 12"/>
          <p:cNvSpPr>
            <a:spLocks noChangeArrowheads="1"/>
          </p:cNvSpPr>
          <p:nvPr/>
        </p:nvSpPr>
        <p:spPr bwMode="auto">
          <a:xfrm>
            <a:off x="35814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89" name="AutoShape 13"/>
          <p:cNvSpPr>
            <a:spLocks noChangeArrowheads="1"/>
          </p:cNvSpPr>
          <p:nvPr/>
        </p:nvSpPr>
        <p:spPr bwMode="auto">
          <a:xfrm>
            <a:off x="36576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 flipV="1">
            <a:off x="3810000" y="3962400"/>
            <a:ext cx="2057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75792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93" name="Line 17"/>
          <p:cNvSpPr>
            <a:spLocks noChangeShapeType="1"/>
          </p:cNvSpPr>
          <p:nvPr/>
        </p:nvSpPr>
        <p:spPr bwMode="auto">
          <a:xfrm flipH="1" flipV="1">
            <a:off x="2743200" y="19812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 flipH="1">
            <a:off x="3429000" y="2743200"/>
            <a:ext cx="24384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5799" name="AutoShape 23"/>
          <p:cNvSpPr>
            <a:spLocks noChangeArrowheads="1"/>
          </p:cNvSpPr>
          <p:nvPr/>
        </p:nvSpPr>
        <p:spPr bwMode="auto">
          <a:xfrm>
            <a:off x="3357563" y="3805238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 flipH="1">
            <a:off x="3962400" y="3429000"/>
            <a:ext cx="1905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5801" name="AutoShape 25"/>
          <p:cNvSpPr>
            <a:spLocks noChangeArrowheads="1"/>
          </p:cNvSpPr>
          <p:nvPr/>
        </p:nvSpPr>
        <p:spPr bwMode="auto">
          <a:xfrm>
            <a:off x="3810000" y="45116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5802" name="AutoShape 26"/>
          <p:cNvSpPr>
            <a:spLocks noChangeArrowheads="1"/>
          </p:cNvSpPr>
          <p:nvPr/>
        </p:nvSpPr>
        <p:spPr bwMode="auto">
          <a:xfrm>
            <a:off x="3502025" y="3862388"/>
            <a:ext cx="304800" cy="762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5803" name="Line 27"/>
          <p:cNvSpPr>
            <a:spLocks noChangeShapeType="1"/>
          </p:cNvSpPr>
          <p:nvPr/>
        </p:nvSpPr>
        <p:spPr bwMode="auto">
          <a:xfrm flipV="1">
            <a:off x="3886200" y="19812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5804" name="Line 28"/>
          <p:cNvSpPr>
            <a:spLocks noChangeShapeType="1"/>
          </p:cNvSpPr>
          <p:nvPr/>
        </p:nvSpPr>
        <p:spPr bwMode="auto">
          <a:xfrm flipV="1">
            <a:off x="3657600" y="19812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29718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75806" name="Text Box 30"/>
          <p:cNvSpPr txBox="1">
            <a:spLocks noChangeArrowheads="1"/>
          </p:cNvSpPr>
          <p:nvPr/>
        </p:nvSpPr>
        <p:spPr bwMode="auto">
          <a:xfrm>
            <a:off x="2743200" y="2286000"/>
            <a:ext cx="19812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Betrachtungsraster </a:t>
            </a:r>
          </a:p>
        </p:txBody>
      </p:sp>
      <p:sp>
        <p:nvSpPr>
          <p:cNvPr id="75807" name="Text Box 31"/>
          <p:cNvSpPr txBox="1">
            <a:spLocks noChangeArrowheads="1"/>
          </p:cNvSpPr>
          <p:nvPr/>
        </p:nvSpPr>
        <p:spPr bwMode="auto">
          <a:xfrm>
            <a:off x="40386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75808" name="Text Box 32"/>
          <p:cNvSpPr txBox="1">
            <a:spLocks noChangeArrowheads="1"/>
          </p:cNvSpPr>
          <p:nvPr/>
        </p:nvSpPr>
        <p:spPr bwMode="auto">
          <a:xfrm>
            <a:off x="350520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75809" name="Rectangle 33"/>
          <p:cNvSpPr>
            <a:spLocks noChangeArrowheads="1"/>
          </p:cNvSpPr>
          <p:nvPr/>
        </p:nvSpPr>
        <p:spPr bwMode="auto">
          <a:xfrm>
            <a:off x="3276600" y="5334000"/>
            <a:ext cx="738188" cy="846138"/>
          </a:xfrm>
          <a:prstGeom prst="rect">
            <a:avLst/>
          </a:prstGeom>
          <a:solidFill>
            <a:schemeClr val="bg1"/>
          </a:solidFill>
          <a:ln w="5715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5810" name="Line 34"/>
          <p:cNvSpPr>
            <a:spLocks noChangeShapeType="1"/>
          </p:cNvSpPr>
          <p:nvPr/>
        </p:nvSpPr>
        <p:spPr bwMode="auto">
          <a:xfrm flipV="1">
            <a:off x="2286000" y="6172200"/>
            <a:ext cx="3429000" cy="7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5812" name="Text Box 36"/>
          <p:cNvSpPr txBox="1">
            <a:spLocks noChangeArrowheads="1"/>
          </p:cNvSpPr>
          <p:nvPr/>
        </p:nvSpPr>
        <p:spPr bwMode="auto">
          <a:xfrm>
            <a:off x="0" y="838200"/>
            <a:ext cx="9144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kann vom </a:t>
            </a:r>
            <a:r>
              <a:rPr lang="de-DE" altLang="de-DE" sz="1600"/>
              <a:t>Anwender der </a:t>
            </a:r>
            <a:r>
              <a:rPr lang="de-DE" altLang="de-DE" sz="1600" dirty="0"/>
              <a:t>Excelmappe frei gestaltet werden.</a:t>
            </a:r>
          </a:p>
        </p:txBody>
      </p:sp>
      <p:pic>
        <p:nvPicPr>
          <p:cNvPr id="36" name="Grafik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305" y="3771900"/>
            <a:ext cx="2790825" cy="371475"/>
          </a:xfrm>
          <a:prstGeom prst="rect">
            <a:avLst/>
          </a:prstGeom>
          <a:ln>
            <a:solidFill>
              <a:schemeClr val="dk1"/>
            </a:solidFill>
          </a:ln>
        </p:spPr>
      </p:pic>
    </p:spTree>
  </p:cSld>
  <p:clrMapOvr>
    <a:masterClrMapping/>
  </p:clrMapOvr>
  <p:transition advTm="10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686" name="AutoShape 6"/>
          <p:cNvSpPr>
            <a:spLocks noChangeArrowheads="1"/>
          </p:cNvSpPr>
          <p:nvPr/>
        </p:nvSpPr>
        <p:spPr bwMode="auto">
          <a:xfrm>
            <a:off x="31877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687" name="AutoShape 7"/>
          <p:cNvSpPr>
            <a:spLocks noChangeArrowheads="1"/>
          </p:cNvSpPr>
          <p:nvPr/>
        </p:nvSpPr>
        <p:spPr bwMode="auto">
          <a:xfrm>
            <a:off x="31115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auto">
          <a:xfrm>
            <a:off x="30353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689" name="AutoShape 9"/>
          <p:cNvSpPr>
            <a:spLocks noChangeArrowheads="1"/>
          </p:cNvSpPr>
          <p:nvPr/>
        </p:nvSpPr>
        <p:spPr bwMode="auto">
          <a:xfrm>
            <a:off x="29591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690" name="AutoShape 10"/>
          <p:cNvSpPr>
            <a:spLocks noChangeArrowheads="1"/>
          </p:cNvSpPr>
          <p:nvPr/>
        </p:nvSpPr>
        <p:spPr bwMode="auto">
          <a:xfrm>
            <a:off x="34163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691" name="AutoShape 11"/>
          <p:cNvSpPr>
            <a:spLocks noChangeArrowheads="1"/>
          </p:cNvSpPr>
          <p:nvPr/>
        </p:nvSpPr>
        <p:spPr bwMode="auto">
          <a:xfrm>
            <a:off x="34925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692" name="AutoShape 12"/>
          <p:cNvSpPr>
            <a:spLocks noChangeArrowheads="1"/>
          </p:cNvSpPr>
          <p:nvPr/>
        </p:nvSpPr>
        <p:spPr bwMode="auto">
          <a:xfrm>
            <a:off x="35687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693" name="AutoShape 13"/>
          <p:cNvSpPr>
            <a:spLocks noChangeArrowheads="1"/>
          </p:cNvSpPr>
          <p:nvPr/>
        </p:nvSpPr>
        <p:spPr bwMode="auto">
          <a:xfrm>
            <a:off x="36449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694" name="AutoShape 14"/>
          <p:cNvSpPr>
            <a:spLocks noChangeArrowheads="1"/>
          </p:cNvSpPr>
          <p:nvPr/>
        </p:nvSpPr>
        <p:spPr bwMode="auto">
          <a:xfrm>
            <a:off x="32639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695" name="AutoShape 15"/>
          <p:cNvSpPr>
            <a:spLocks noChangeArrowheads="1"/>
          </p:cNvSpPr>
          <p:nvPr/>
        </p:nvSpPr>
        <p:spPr bwMode="auto">
          <a:xfrm>
            <a:off x="334010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0" y="838200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Das Betrachtungsraster kann vom Anwender ab Premiumversion 2.0 der Excelmappe frei gestaltet werden.</a:t>
            </a:r>
          </a:p>
        </p:txBody>
      </p:sp>
      <p:pic>
        <p:nvPicPr>
          <p:cNvPr id="71709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0" name="Line 30"/>
          <p:cNvSpPr>
            <a:spLocks noChangeShapeType="1"/>
          </p:cNvSpPr>
          <p:nvPr/>
        </p:nvSpPr>
        <p:spPr bwMode="auto">
          <a:xfrm flipH="1" flipV="1">
            <a:off x="2743200" y="1981200"/>
            <a:ext cx="3810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1714" name="Text Box 34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71715" name="Text Box 35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71716" name="Text Box 36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71717" name="Text Box 37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71718" name="Line 38"/>
          <p:cNvSpPr>
            <a:spLocks noChangeShapeType="1"/>
          </p:cNvSpPr>
          <p:nvPr/>
        </p:nvSpPr>
        <p:spPr bwMode="auto">
          <a:xfrm flipH="1">
            <a:off x="3200400" y="2743200"/>
            <a:ext cx="2667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1719" name="AutoShape 39"/>
          <p:cNvSpPr>
            <a:spLocks noChangeArrowheads="1"/>
          </p:cNvSpPr>
          <p:nvPr/>
        </p:nvSpPr>
        <p:spPr bwMode="auto">
          <a:xfrm>
            <a:off x="3040063" y="3821113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1720" name="Line 40"/>
          <p:cNvSpPr>
            <a:spLocks noChangeShapeType="1"/>
          </p:cNvSpPr>
          <p:nvPr/>
        </p:nvSpPr>
        <p:spPr bwMode="auto">
          <a:xfrm flipH="1">
            <a:off x="3657600" y="3429000"/>
            <a:ext cx="2209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1721" name="AutoShape 41"/>
          <p:cNvSpPr>
            <a:spLocks noChangeArrowheads="1"/>
          </p:cNvSpPr>
          <p:nvPr/>
        </p:nvSpPr>
        <p:spPr bwMode="auto">
          <a:xfrm>
            <a:off x="3492500" y="38131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1711" name="Line 31"/>
          <p:cNvSpPr>
            <a:spLocks noChangeShapeType="1"/>
          </p:cNvSpPr>
          <p:nvPr/>
        </p:nvSpPr>
        <p:spPr bwMode="auto">
          <a:xfrm flipV="1">
            <a:off x="3581400" y="1981200"/>
            <a:ext cx="990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1712" name="Line 32"/>
          <p:cNvSpPr>
            <a:spLocks noChangeShapeType="1"/>
          </p:cNvSpPr>
          <p:nvPr/>
        </p:nvSpPr>
        <p:spPr bwMode="auto">
          <a:xfrm flipV="1">
            <a:off x="3352800" y="1981200"/>
            <a:ext cx="304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26543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372110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318770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71728" name="Rectangle 48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1725" name="Line 45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1729" name="Text Box 49"/>
          <p:cNvSpPr txBox="1">
            <a:spLocks noChangeArrowheads="1"/>
          </p:cNvSpPr>
          <p:nvPr/>
        </p:nvSpPr>
        <p:spPr bwMode="auto">
          <a:xfrm>
            <a:off x="304800" y="3810000"/>
            <a:ext cx="16764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/>
              <a:t>Im folgenden ein Ablaufbeispiel, das automatisch abläuft.</a:t>
            </a:r>
          </a:p>
        </p:txBody>
      </p:sp>
    </p:spTree>
  </p:cSld>
  <p:clrMapOvr>
    <a:masterClrMapping/>
  </p:clrMapOvr>
  <p:transition advClick="0" advTm="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4212" name="AutoShape 4"/>
          <p:cNvSpPr>
            <a:spLocks noChangeArrowheads="1"/>
          </p:cNvSpPr>
          <p:nvPr/>
        </p:nvSpPr>
        <p:spPr bwMode="auto">
          <a:xfrm>
            <a:off x="32353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13" name="AutoShape 5"/>
          <p:cNvSpPr>
            <a:spLocks noChangeArrowheads="1"/>
          </p:cNvSpPr>
          <p:nvPr/>
        </p:nvSpPr>
        <p:spPr bwMode="auto">
          <a:xfrm>
            <a:off x="31591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14" name="AutoShape 6"/>
          <p:cNvSpPr>
            <a:spLocks noChangeArrowheads="1"/>
          </p:cNvSpPr>
          <p:nvPr/>
        </p:nvSpPr>
        <p:spPr bwMode="auto">
          <a:xfrm>
            <a:off x="30829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>
            <a:off x="30067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auto">
          <a:xfrm>
            <a:off x="34639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17" name="AutoShape 9"/>
          <p:cNvSpPr>
            <a:spLocks noChangeArrowheads="1"/>
          </p:cNvSpPr>
          <p:nvPr/>
        </p:nvSpPr>
        <p:spPr bwMode="auto">
          <a:xfrm>
            <a:off x="35401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36163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19" name="AutoShape 11"/>
          <p:cNvSpPr>
            <a:spLocks noChangeArrowheads="1"/>
          </p:cNvSpPr>
          <p:nvPr/>
        </p:nvSpPr>
        <p:spPr bwMode="auto">
          <a:xfrm>
            <a:off x="36925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20" name="AutoShape 12"/>
          <p:cNvSpPr>
            <a:spLocks noChangeArrowheads="1"/>
          </p:cNvSpPr>
          <p:nvPr/>
        </p:nvSpPr>
        <p:spPr bwMode="auto">
          <a:xfrm>
            <a:off x="33115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21" name="AutoShape 13"/>
          <p:cNvSpPr>
            <a:spLocks noChangeArrowheads="1"/>
          </p:cNvSpPr>
          <p:nvPr/>
        </p:nvSpPr>
        <p:spPr bwMode="auto">
          <a:xfrm>
            <a:off x="3387725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94223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224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4572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4225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94226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94229" name="Line 21"/>
          <p:cNvSpPr>
            <a:spLocks noChangeShapeType="1"/>
          </p:cNvSpPr>
          <p:nvPr/>
        </p:nvSpPr>
        <p:spPr bwMode="auto">
          <a:xfrm flipH="1">
            <a:off x="3200400" y="2743200"/>
            <a:ext cx="2667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4230" name="AutoShape 22"/>
          <p:cNvSpPr>
            <a:spLocks noChangeArrowheads="1"/>
          </p:cNvSpPr>
          <p:nvPr/>
        </p:nvSpPr>
        <p:spPr bwMode="auto">
          <a:xfrm>
            <a:off x="3087688" y="3821113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4231" name="Line 23"/>
          <p:cNvSpPr>
            <a:spLocks noChangeShapeType="1"/>
          </p:cNvSpPr>
          <p:nvPr/>
        </p:nvSpPr>
        <p:spPr bwMode="auto">
          <a:xfrm flipH="1">
            <a:off x="3657600" y="3429000"/>
            <a:ext cx="2209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4232" name="AutoShape 24"/>
          <p:cNvSpPr>
            <a:spLocks noChangeArrowheads="1"/>
          </p:cNvSpPr>
          <p:nvPr/>
        </p:nvSpPr>
        <p:spPr bwMode="auto">
          <a:xfrm>
            <a:off x="3540125" y="38131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4233" name="Line 25"/>
          <p:cNvSpPr>
            <a:spLocks noChangeShapeType="1"/>
          </p:cNvSpPr>
          <p:nvPr/>
        </p:nvSpPr>
        <p:spPr bwMode="auto">
          <a:xfrm flipV="1">
            <a:off x="3657600" y="1981200"/>
            <a:ext cx="914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4234" name="Line 26"/>
          <p:cNvSpPr>
            <a:spLocks noChangeShapeType="1"/>
          </p:cNvSpPr>
          <p:nvPr/>
        </p:nvSpPr>
        <p:spPr bwMode="auto">
          <a:xfrm flipV="1">
            <a:off x="3429000" y="1981200"/>
            <a:ext cx="228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4235" name="Text Box 27"/>
          <p:cNvSpPr txBox="1">
            <a:spLocks noChangeArrowheads="1"/>
          </p:cNvSpPr>
          <p:nvPr/>
        </p:nvSpPr>
        <p:spPr bwMode="auto">
          <a:xfrm>
            <a:off x="270192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94236" name="Text Box 28"/>
          <p:cNvSpPr txBox="1">
            <a:spLocks noChangeArrowheads="1"/>
          </p:cNvSpPr>
          <p:nvPr/>
        </p:nvSpPr>
        <p:spPr bwMode="auto">
          <a:xfrm>
            <a:off x="3768725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94237" name="Text Box 29"/>
          <p:cNvSpPr txBox="1">
            <a:spLocks noChangeArrowheads="1"/>
          </p:cNvSpPr>
          <p:nvPr/>
        </p:nvSpPr>
        <p:spPr bwMode="auto">
          <a:xfrm>
            <a:off x="3235325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94238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4239" name="Line 31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4240" name="Text Box 32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</p:spTree>
  </p:cSld>
  <p:clrMapOvr>
    <a:masterClrMapping/>
  </p:clrMapOvr>
  <p:transition advClick="0" advTm="2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8"/>
          <a:stretch>
            <a:fillRect/>
          </a:stretch>
        </p:blipFill>
        <p:spPr bwMode="auto">
          <a:xfrm>
            <a:off x="2286000" y="3581400"/>
            <a:ext cx="34290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10600" cy="4572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400">
                <a:latin typeface="Arial" panose="020B0604020202020204" pitchFamily="34" charset="0"/>
              </a:rPr>
              <a:t>Die Lüftungsanalyse in der Excelmappe des Lüftungsloggers</a:t>
            </a:r>
            <a:endParaRPr lang="de-DE" altLang="de-DE" sz="2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6260" name="AutoShape 4"/>
          <p:cNvSpPr>
            <a:spLocks noChangeArrowheads="1"/>
          </p:cNvSpPr>
          <p:nvPr/>
        </p:nvSpPr>
        <p:spPr bwMode="auto">
          <a:xfrm>
            <a:off x="32829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61" name="AutoShape 5"/>
          <p:cNvSpPr>
            <a:spLocks noChangeArrowheads="1"/>
          </p:cNvSpPr>
          <p:nvPr/>
        </p:nvSpPr>
        <p:spPr bwMode="auto">
          <a:xfrm>
            <a:off x="32067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62" name="AutoShape 6"/>
          <p:cNvSpPr>
            <a:spLocks noChangeArrowheads="1"/>
          </p:cNvSpPr>
          <p:nvPr/>
        </p:nvSpPr>
        <p:spPr bwMode="auto">
          <a:xfrm>
            <a:off x="31305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63" name="AutoShape 7"/>
          <p:cNvSpPr>
            <a:spLocks noChangeArrowheads="1"/>
          </p:cNvSpPr>
          <p:nvPr/>
        </p:nvSpPr>
        <p:spPr bwMode="auto">
          <a:xfrm>
            <a:off x="30543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64" name="AutoShape 8"/>
          <p:cNvSpPr>
            <a:spLocks noChangeArrowheads="1"/>
          </p:cNvSpPr>
          <p:nvPr/>
        </p:nvSpPr>
        <p:spPr bwMode="auto">
          <a:xfrm>
            <a:off x="35115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65" name="AutoShape 9"/>
          <p:cNvSpPr>
            <a:spLocks noChangeArrowheads="1"/>
          </p:cNvSpPr>
          <p:nvPr/>
        </p:nvSpPr>
        <p:spPr bwMode="auto">
          <a:xfrm>
            <a:off x="35877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66" name="AutoShape 10"/>
          <p:cNvSpPr>
            <a:spLocks noChangeArrowheads="1"/>
          </p:cNvSpPr>
          <p:nvPr/>
        </p:nvSpPr>
        <p:spPr bwMode="auto">
          <a:xfrm>
            <a:off x="36639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67" name="AutoShape 11"/>
          <p:cNvSpPr>
            <a:spLocks noChangeArrowheads="1"/>
          </p:cNvSpPr>
          <p:nvPr/>
        </p:nvSpPr>
        <p:spPr bwMode="auto">
          <a:xfrm>
            <a:off x="37401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68" name="AutoShape 12"/>
          <p:cNvSpPr>
            <a:spLocks noChangeArrowheads="1"/>
          </p:cNvSpPr>
          <p:nvPr/>
        </p:nvSpPr>
        <p:spPr bwMode="auto">
          <a:xfrm>
            <a:off x="33591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69" name="AutoShape 13"/>
          <p:cNvSpPr>
            <a:spLocks noChangeArrowheads="1"/>
          </p:cNvSpPr>
          <p:nvPr/>
        </p:nvSpPr>
        <p:spPr bwMode="auto">
          <a:xfrm>
            <a:off x="3435350" y="3276600"/>
            <a:ext cx="76200" cy="762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96271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54355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72" name="Line 16"/>
          <p:cNvSpPr>
            <a:spLocks noChangeShapeType="1"/>
          </p:cNvSpPr>
          <p:nvPr/>
        </p:nvSpPr>
        <p:spPr bwMode="auto">
          <a:xfrm flipH="1" flipV="1">
            <a:off x="2743200" y="1981200"/>
            <a:ext cx="4572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6273" name="Text Box 17"/>
          <p:cNvSpPr txBox="1">
            <a:spLocks noChangeArrowheads="1"/>
          </p:cNvSpPr>
          <p:nvPr/>
        </p:nvSpPr>
        <p:spPr bwMode="auto">
          <a:xfrm>
            <a:off x="5911850" y="25146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96274" name="Text Box 18"/>
          <p:cNvSpPr txBox="1">
            <a:spLocks noChangeArrowheads="1"/>
          </p:cNvSpPr>
          <p:nvPr/>
        </p:nvSpPr>
        <p:spPr bwMode="auto">
          <a:xfrm>
            <a:off x="7356475" y="2519363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96275" name="Text Box 19"/>
          <p:cNvSpPr txBox="1">
            <a:spLocks noChangeArrowheads="1"/>
          </p:cNvSpPr>
          <p:nvPr/>
        </p:nvSpPr>
        <p:spPr bwMode="auto">
          <a:xfrm>
            <a:off x="5911850" y="3200400"/>
            <a:ext cx="1752600" cy="33972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 Mittelwert aus  </a:t>
            </a:r>
          </a:p>
        </p:txBody>
      </p:sp>
      <p:sp>
        <p:nvSpPr>
          <p:cNvPr id="96276" name="Text Box 20"/>
          <p:cNvSpPr txBox="1">
            <a:spLocks noChangeArrowheads="1"/>
          </p:cNvSpPr>
          <p:nvPr/>
        </p:nvSpPr>
        <p:spPr bwMode="auto">
          <a:xfrm>
            <a:off x="7391400" y="32004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96277" name="Line 21"/>
          <p:cNvSpPr>
            <a:spLocks noChangeShapeType="1"/>
          </p:cNvSpPr>
          <p:nvPr/>
        </p:nvSpPr>
        <p:spPr bwMode="auto">
          <a:xfrm flipH="1">
            <a:off x="3276600" y="2743200"/>
            <a:ext cx="2590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6278" name="AutoShape 22"/>
          <p:cNvSpPr>
            <a:spLocks noChangeArrowheads="1"/>
          </p:cNvSpPr>
          <p:nvPr/>
        </p:nvSpPr>
        <p:spPr bwMode="auto">
          <a:xfrm>
            <a:off x="3135313" y="3821113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6279" name="Line 23"/>
          <p:cNvSpPr>
            <a:spLocks noChangeShapeType="1"/>
          </p:cNvSpPr>
          <p:nvPr/>
        </p:nvSpPr>
        <p:spPr bwMode="auto">
          <a:xfrm flipH="1">
            <a:off x="3657600" y="3429000"/>
            <a:ext cx="2209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6280" name="AutoShape 24"/>
          <p:cNvSpPr>
            <a:spLocks noChangeArrowheads="1"/>
          </p:cNvSpPr>
          <p:nvPr/>
        </p:nvSpPr>
        <p:spPr bwMode="auto">
          <a:xfrm>
            <a:off x="3587750" y="3813175"/>
            <a:ext cx="152400" cy="1524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6281" name="Line 25"/>
          <p:cNvSpPr>
            <a:spLocks noChangeShapeType="1"/>
          </p:cNvSpPr>
          <p:nvPr/>
        </p:nvSpPr>
        <p:spPr bwMode="auto">
          <a:xfrm flipV="1">
            <a:off x="3657600" y="1981200"/>
            <a:ext cx="914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 flipV="1">
            <a:off x="3429000" y="1981200"/>
            <a:ext cx="2286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6283" name="Text Box 27"/>
          <p:cNvSpPr txBox="1">
            <a:spLocks noChangeArrowheads="1"/>
          </p:cNvSpPr>
          <p:nvPr/>
        </p:nvSpPr>
        <p:spPr bwMode="auto">
          <a:xfrm>
            <a:off x="274955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a </a:t>
            </a:r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3816350" y="2743200"/>
            <a:ext cx="304800" cy="339725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c </a:t>
            </a:r>
          </a:p>
        </p:txBody>
      </p:sp>
      <p:sp>
        <p:nvSpPr>
          <p:cNvPr id="96285" name="Text Box 29"/>
          <p:cNvSpPr txBox="1">
            <a:spLocks noChangeArrowheads="1"/>
          </p:cNvSpPr>
          <p:nvPr/>
        </p:nvSpPr>
        <p:spPr bwMode="auto">
          <a:xfrm>
            <a:off x="3282950" y="2743200"/>
            <a:ext cx="304800" cy="3397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sz="1600"/>
              <a:t>b </a:t>
            </a:r>
          </a:p>
        </p:txBody>
      </p:sp>
      <p:sp>
        <p:nvSpPr>
          <p:cNvPr id="96286" name="Rectangle 30"/>
          <p:cNvSpPr>
            <a:spLocks noChangeArrowheads="1"/>
          </p:cNvSpPr>
          <p:nvPr/>
        </p:nvSpPr>
        <p:spPr bwMode="auto">
          <a:xfrm>
            <a:off x="3505200" y="5486400"/>
            <a:ext cx="381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6287" name="Line 31"/>
          <p:cNvSpPr>
            <a:spLocks noChangeShapeType="1"/>
          </p:cNvSpPr>
          <p:nvPr/>
        </p:nvSpPr>
        <p:spPr bwMode="auto">
          <a:xfrm flipV="1">
            <a:off x="2286000" y="6172200"/>
            <a:ext cx="3429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6290" name="Text Box 34"/>
          <p:cNvSpPr txBox="1">
            <a:spLocks noChangeArrowheads="1"/>
          </p:cNvSpPr>
          <p:nvPr/>
        </p:nvSpPr>
        <p:spPr bwMode="auto">
          <a:xfrm>
            <a:off x="0" y="8382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600" dirty="0"/>
              <a:t>Das Betrachtungsraster wird über den Messpunktevorrat geschoben.</a:t>
            </a:r>
          </a:p>
        </p:txBody>
      </p:sp>
    </p:spTree>
  </p:cSld>
  <p:clrMapOvr>
    <a:masterClrMapping/>
  </p:clrMapOvr>
  <p:transition advClick="0" advTm="2000"/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789</Words>
  <Application>Microsoft Office PowerPoint</Application>
  <PresentationFormat>Bildschirmpräsentation (4:3)</PresentationFormat>
  <Paragraphs>208</Paragraphs>
  <Slides>23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Standarddesign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Die Lüftungsanalyse in der Excelmappe des Lüftungsloggers</vt:lpstr>
      <vt:lpstr>PowerPoint-Präsentation</vt:lpstr>
      <vt:lpstr>PowerPoint-Präsentation</vt:lpstr>
      <vt:lpstr>PowerPoint-Präsentation</vt:lpstr>
      <vt:lpstr>Ende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Lüftungslogger von www.luftdicht.de</dc:title>
  <dc:creator>ht</dc:creator>
  <cp:lastModifiedBy>Herbert Trauernicht</cp:lastModifiedBy>
  <cp:revision>76</cp:revision>
  <dcterms:created xsi:type="dcterms:W3CDTF">2008-04-05T09:49:07Z</dcterms:created>
  <dcterms:modified xsi:type="dcterms:W3CDTF">2019-03-13T10:16:07Z</dcterms:modified>
</cp:coreProperties>
</file>