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2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31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54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7435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77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91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39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893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131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10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56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3480-1B6A-488C-B721-9647967ABDC6}" type="datetimeFigureOut">
              <a:rPr lang="de-DE" smtClean="0"/>
              <a:t>02.03.2022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79BE4-96F9-4D1F-ADB3-D8219D36ED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7884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tainer%20L&#252;ftungslogger.ppt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1333C-6E1D-49C5-86B8-D78822EC44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/>
              <a:t>Das Speicherkonzept </a:t>
            </a:r>
            <a:r>
              <a:rPr lang="de-DE" dirty="0"/>
              <a:t>zur Lüftungslogger-Excelmappe</a:t>
            </a:r>
          </a:p>
        </p:txBody>
      </p:sp>
    </p:spTree>
    <p:extLst>
      <p:ext uri="{BB962C8B-B14F-4D97-AF65-F5344CB8AC3E}">
        <p14:creationId xmlns:p14="http://schemas.microsoft.com/office/powerpoint/2010/main" val="233494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hteck 48">
            <a:extLst>
              <a:ext uri="{FF2B5EF4-FFF2-40B4-BE49-F238E27FC236}">
                <a16:creationId xmlns:a16="http://schemas.microsoft.com/office/drawing/2014/main" id="{5F8FD2EC-4634-4918-8FF2-647717D61AC2}"/>
              </a:ext>
            </a:extLst>
          </p:cNvPr>
          <p:cNvSpPr/>
          <p:nvPr/>
        </p:nvSpPr>
        <p:spPr>
          <a:xfrm>
            <a:off x="511574" y="3838307"/>
            <a:ext cx="4567104" cy="29302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378566D-CB55-4F8B-A76E-D34A5CD93C71}"/>
              </a:ext>
            </a:extLst>
          </p:cNvPr>
          <p:cNvSpPr/>
          <p:nvPr/>
        </p:nvSpPr>
        <p:spPr>
          <a:xfrm>
            <a:off x="5675653" y="3047012"/>
            <a:ext cx="6034715" cy="350134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22692B1D-4B59-4CA7-8F03-3740433A0E8A}"/>
              </a:ext>
            </a:extLst>
          </p:cNvPr>
          <p:cNvSpPr/>
          <p:nvPr/>
        </p:nvSpPr>
        <p:spPr>
          <a:xfrm>
            <a:off x="484354" y="886302"/>
            <a:ext cx="4564382" cy="22570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noFill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3F3D75E-FE72-440B-8E2C-A35943E057BC}"/>
              </a:ext>
            </a:extLst>
          </p:cNvPr>
          <p:cNvSpPr/>
          <p:nvPr/>
        </p:nvSpPr>
        <p:spPr>
          <a:xfrm>
            <a:off x="805802" y="3977403"/>
            <a:ext cx="2248975" cy="4538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0001-Meier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B41AF06-0AF4-4FBB-B8C5-6B9AD24D0437}"/>
              </a:ext>
            </a:extLst>
          </p:cNvPr>
          <p:cNvSpPr/>
          <p:nvPr/>
        </p:nvSpPr>
        <p:spPr>
          <a:xfrm>
            <a:off x="805803" y="4579679"/>
            <a:ext cx="2248974" cy="459639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0002-Müller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7CD9264-8A14-417D-9B85-64442363BC05}"/>
              </a:ext>
            </a:extLst>
          </p:cNvPr>
          <p:cNvSpPr/>
          <p:nvPr/>
        </p:nvSpPr>
        <p:spPr>
          <a:xfrm>
            <a:off x="773281" y="5187695"/>
            <a:ext cx="2248974" cy="45514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0003-Sehnde-Rathaus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50B3622-96E8-405D-A576-9D34DEC0178C}"/>
              </a:ext>
            </a:extLst>
          </p:cNvPr>
          <p:cNvSpPr/>
          <p:nvPr/>
        </p:nvSpPr>
        <p:spPr>
          <a:xfrm>
            <a:off x="786484" y="6132496"/>
            <a:ext cx="2222566" cy="420705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0071-Lehrte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4E0E622-BCF2-4BD4-9737-0BC8C87D11EF}"/>
              </a:ext>
            </a:extLst>
          </p:cNvPr>
          <p:cNvSpPr/>
          <p:nvPr/>
        </p:nvSpPr>
        <p:spPr>
          <a:xfrm>
            <a:off x="5728983" y="3318628"/>
            <a:ext cx="4562669" cy="608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0017__14110357_INFO…...DBF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CEA308F-57CA-4966-8A2D-EF9B1DAA91FB}"/>
              </a:ext>
            </a:extLst>
          </p:cNvPr>
          <p:cNvSpPr/>
          <p:nvPr/>
        </p:nvSpPr>
        <p:spPr>
          <a:xfrm>
            <a:off x="730133" y="1063683"/>
            <a:ext cx="4000480" cy="7277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Lueftungslogger-plus-20xx-6.xlsm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253E2902-4943-4B74-A182-2541158CF32F}"/>
              </a:ext>
            </a:extLst>
          </p:cNvPr>
          <p:cNvSpPr/>
          <p:nvPr/>
        </p:nvSpPr>
        <p:spPr>
          <a:xfrm>
            <a:off x="728550" y="1959879"/>
            <a:ext cx="4002063" cy="4572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Anwender-Daten.xlsx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FB7FD76-211A-4F21-93D4-A34EDAC38DDD}"/>
              </a:ext>
            </a:extLst>
          </p:cNvPr>
          <p:cNvSpPr/>
          <p:nvPr/>
        </p:nvSpPr>
        <p:spPr>
          <a:xfrm>
            <a:off x="736639" y="2608809"/>
            <a:ext cx="4002063" cy="410546"/>
          </a:xfrm>
          <a:prstGeom prst="rect">
            <a:avLst/>
          </a:prstGeom>
          <a:solidFill>
            <a:srgbClr val="FC620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/>
              <a:t>logo.jpg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A54D16F-2E5B-4835-A582-32D4D3935B26}"/>
              </a:ext>
            </a:extLst>
          </p:cNvPr>
          <p:cNvSpPr/>
          <p:nvPr/>
        </p:nvSpPr>
        <p:spPr>
          <a:xfrm>
            <a:off x="5728983" y="4610619"/>
            <a:ext cx="4562669" cy="406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LOG32TH_14110357_2017-03-02T084110.DBF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441F9B12-BB07-4A3D-BE06-6A1A83EEA1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516" y="2623852"/>
            <a:ext cx="417844" cy="398359"/>
          </a:xfrm>
          <a:prstGeom prst="rect">
            <a:avLst/>
          </a:prstGeom>
        </p:spPr>
      </p:pic>
      <p:sp>
        <p:nvSpPr>
          <p:cNvPr id="19" name="Ellipse 18">
            <a:extLst>
              <a:ext uri="{FF2B5EF4-FFF2-40B4-BE49-F238E27FC236}">
                <a16:creationId xmlns:a16="http://schemas.microsoft.com/office/drawing/2014/main" id="{EB04A643-C5E8-4A3F-B6F6-CBE335E2616A}"/>
              </a:ext>
            </a:extLst>
          </p:cNvPr>
          <p:cNvSpPr/>
          <p:nvPr/>
        </p:nvSpPr>
        <p:spPr>
          <a:xfrm>
            <a:off x="1311327" y="5734390"/>
            <a:ext cx="83975" cy="93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B8095919-0BE3-43FD-8B68-960C73DBDF83}"/>
              </a:ext>
            </a:extLst>
          </p:cNvPr>
          <p:cNvSpPr/>
          <p:nvPr/>
        </p:nvSpPr>
        <p:spPr>
          <a:xfrm>
            <a:off x="1314445" y="5914783"/>
            <a:ext cx="83975" cy="93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8C8154BF-C70A-42E9-9E46-3F962AABC08D}"/>
              </a:ext>
            </a:extLst>
          </p:cNvPr>
          <p:cNvSpPr txBox="1"/>
          <p:nvPr/>
        </p:nvSpPr>
        <p:spPr>
          <a:xfrm>
            <a:off x="5609874" y="3024927"/>
            <a:ext cx="626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LOG 32 TH – Messdaten-</a:t>
            </a:r>
            <a:r>
              <a:rPr lang="de-DE" sz="1600" dirty="0" err="1"/>
              <a:t>Infofile</a:t>
            </a:r>
            <a:r>
              <a:rPr lang="de-DE" sz="1600" dirty="0"/>
              <a:t> (muss beim Laden ausgewählt werden.)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3E80EE1-59C8-4270-BA87-38FD8873C397}"/>
              </a:ext>
            </a:extLst>
          </p:cNvPr>
          <p:cNvSpPr txBox="1"/>
          <p:nvPr/>
        </p:nvSpPr>
        <p:spPr>
          <a:xfrm>
            <a:off x="5609874" y="4301154"/>
            <a:ext cx="3732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LOG 32 TH - Messdatenfile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5A7D4C9-65AF-4D8F-8D19-920C3DD87246}"/>
              </a:ext>
            </a:extLst>
          </p:cNvPr>
          <p:cNvSpPr txBox="1"/>
          <p:nvPr/>
        </p:nvSpPr>
        <p:spPr>
          <a:xfrm>
            <a:off x="5623750" y="1036415"/>
            <a:ext cx="6438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Ihre Lüftungslogger-Excelmappe, mit anwenderspezifischen </a:t>
            </a:r>
            <a:r>
              <a:rPr lang="de-DE" sz="1600"/>
              <a:t>Daten aufbereitet.</a:t>
            </a:r>
          </a:p>
          <a:p>
            <a:r>
              <a:rPr lang="de-DE" sz="1600"/>
              <a:t>„20xx“ steht für den Lizenzzeitraum. Z.B.: „2019“:  1.7.2018 bis 30.6.2019</a:t>
            </a:r>
            <a:endParaRPr lang="de-DE" sz="1600" dirty="0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0EB41BA-1146-463F-A90A-41C5C7D2C57B}"/>
              </a:ext>
            </a:extLst>
          </p:cNvPr>
          <p:cNvSpPr txBox="1"/>
          <p:nvPr/>
        </p:nvSpPr>
        <p:spPr>
          <a:xfrm>
            <a:off x="5623764" y="2007425"/>
            <a:ext cx="6438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Ihre geretteten </a:t>
            </a:r>
            <a:r>
              <a:rPr lang="de-DE" sz="1600"/>
              <a:t>anwenderspezifischen Daten aus der Vorversion</a:t>
            </a:r>
            <a:endParaRPr lang="de-DE" sz="1600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7992AAE1-4856-419D-8155-A9826B8C54F5}"/>
              </a:ext>
            </a:extLst>
          </p:cNvPr>
          <p:cNvSpPr txBox="1"/>
          <p:nvPr/>
        </p:nvSpPr>
        <p:spPr>
          <a:xfrm>
            <a:off x="5606509" y="2472809"/>
            <a:ext cx="6232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Ihr Logo zur Einfügung in das Blatt „Bericht“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C982220E-1909-41F0-90DA-32BDACF96B9D}"/>
              </a:ext>
            </a:extLst>
          </p:cNvPr>
          <p:cNvSpPr txBox="1"/>
          <p:nvPr/>
        </p:nvSpPr>
        <p:spPr>
          <a:xfrm>
            <a:off x="1278281" y="178166"/>
            <a:ext cx="7346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Ihr Stammordner (incl. Unterordner als „vertrauenswürdig“ erklärt)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B1FFAD73-513F-4107-9502-BFBB1453BF1B}"/>
              </a:ext>
            </a:extLst>
          </p:cNvPr>
          <p:cNvCxnSpPr>
            <a:cxnSpLocks/>
          </p:cNvCxnSpPr>
          <p:nvPr/>
        </p:nvCxnSpPr>
        <p:spPr>
          <a:xfrm flipV="1">
            <a:off x="3009050" y="6315904"/>
            <a:ext cx="2666141" cy="232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79F678CB-F4AE-414E-806D-22A218F58D94}"/>
              </a:ext>
            </a:extLst>
          </p:cNvPr>
          <p:cNvCxnSpPr>
            <a:cxnSpLocks/>
          </p:cNvCxnSpPr>
          <p:nvPr/>
        </p:nvCxnSpPr>
        <p:spPr>
          <a:xfrm flipV="1">
            <a:off x="3009050" y="3057207"/>
            <a:ext cx="2676928" cy="30752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>
            <a:extLst>
              <a:ext uri="{FF2B5EF4-FFF2-40B4-BE49-F238E27FC236}">
                <a16:creationId xmlns:a16="http://schemas.microsoft.com/office/drawing/2014/main" id="{3295C419-B048-4F67-8A7C-3D740D9C04C3}"/>
              </a:ext>
            </a:extLst>
          </p:cNvPr>
          <p:cNvSpPr/>
          <p:nvPr/>
        </p:nvSpPr>
        <p:spPr>
          <a:xfrm>
            <a:off x="5728982" y="5484688"/>
            <a:ext cx="4562669" cy="72778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/>
              <a:t>0027</a:t>
            </a:r>
            <a:r>
              <a:rPr lang="de-DE"/>
              <a:t>_Lueftungslogger-2019_10.</a:t>
            </a:r>
            <a:r>
              <a:rPr lang="de-DE" dirty="0"/>
              <a:t>xlsm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3F1FB68-C5F3-4359-82C1-EACE91E07242}"/>
              </a:ext>
            </a:extLst>
          </p:cNvPr>
          <p:cNvSpPr txBox="1"/>
          <p:nvPr/>
        </p:nvSpPr>
        <p:spPr>
          <a:xfrm>
            <a:off x="5609874" y="5134938"/>
            <a:ext cx="6043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Lüftungslogger-Excelmappe mit geladen Projektdaten, incl. Messdaten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2DA0E98C-3BB0-451E-A2D5-D21085454095}"/>
              </a:ext>
            </a:extLst>
          </p:cNvPr>
          <p:cNvSpPr txBox="1"/>
          <p:nvPr/>
        </p:nvSpPr>
        <p:spPr>
          <a:xfrm>
            <a:off x="5623750" y="6209800"/>
            <a:ext cx="1779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Projektkennung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92A6F32A-13DA-4FD1-A673-40A4F9749135}"/>
              </a:ext>
            </a:extLst>
          </p:cNvPr>
          <p:cNvSpPr txBox="1"/>
          <p:nvPr/>
        </p:nvSpPr>
        <p:spPr>
          <a:xfrm>
            <a:off x="8073500" y="6189693"/>
            <a:ext cx="24393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Version Excelmappe</a:t>
            </a:r>
          </a:p>
        </p:txBody>
      </p: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DF9E49D4-B253-4234-98BC-BEE8E08547C6}"/>
              </a:ext>
            </a:extLst>
          </p:cNvPr>
          <p:cNvCxnSpPr>
            <a:cxnSpLocks/>
          </p:cNvCxnSpPr>
          <p:nvPr/>
        </p:nvCxnSpPr>
        <p:spPr>
          <a:xfrm>
            <a:off x="6035001" y="6017474"/>
            <a:ext cx="59771" cy="273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C4BB3ECB-6390-40A4-8AEA-DC52F7D684ED}"/>
              </a:ext>
            </a:extLst>
          </p:cNvPr>
          <p:cNvCxnSpPr>
            <a:cxnSpLocks/>
          </p:cNvCxnSpPr>
          <p:nvPr/>
        </p:nvCxnSpPr>
        <p:spPr>
          <a:xfrm flipH="1">
            <a:off x="8369782" y="6025165"/>
            <a:ext cx="19386" cy="2756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BA488708-B339-4FAE-AED7-363AAC2D18FE}"/>
              </a:ext>
            </a:extLst>
          </p:cNvPr>
          <p:cNvCxnSpPr>
            <a:cxnSpLocks/>
          </p:cNvCxnSpPr>
          <p:nvPr/>
        </p:nvCxnSpPr>
        <p:spPr>
          <a:xfrm flipH="1">
            <a:off x="7997255" y="6017474"/>
            <a:ext cx="745055" cy="13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D13C7781-7AE1-4661-AB7E-F09517BA15D1}"/>
              </a:ext>
            </a:extLst>
          </p:cNvPr>
          <p:cNvCxnSpPr>
            <a:cxnSpLocks/>
          </p:cNvCxnSpPr>
          <p:nvPr/>
        </p:nvCxnSpPr>
        <p:spPr>
          <a:xfrm flipH="1">
            <a:off x="5813825" y="6017474"/>
            <a:ext cx="442352" cy="76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8D513DF0-2EE1-432F-8AF6-818D9F595A28}"/>
              </a:ext>
            </a:extLst>
          </p:cNvPr>
          <p:cNvSpPr txBox="1"/>
          <p:nvPr/>
        </p:nvSpPr>
        <p:spPr>
          <a:xfrm>
            <a:off x="5623750" y="3889363"/>
            <a:ext cx="2154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/>
              <a:t> Ihre Datenlogger-Nr</a:t>
            </a:r>
            <a:r>
              <a:rPr lang="de-DE" sz="1600" dirty="0"/>
              <a:t>.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89879B5D-B587-4164-A10F-BBC8186AD1A6}"/>
              </a:ext>
            </a:extLst>
          </p:cNvPr>
          <p:cNvSpPr txBox="1"/>
          <p:nvPr/>
        </p:nvSpPr>
        <p:spPr>
          <a:xfrm>
            <a:off x="7764449" y="3890242"/>
            <a:ext cx="3697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/>
              <a:t>Datenlogger-Serien-Nr. des Herstellers</a:t>
            </a:r>
            <a:endParaRPr lang="de-DE" sz="1600" dirty="0"/>
          </a:p>
        </p:txBody>
      </p: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972FF99E-6F6B-441C-B9E6-7E903EA769E4}"/>
              </a:ext>
            </a:extLst>
          </p:cNvPr>
          <p:cNvCxnSpPr>
            <a:cxnSpLocks/>
          </p:cNvCxnSpPr>
          <p:nvPr/>
        </p:nvCxnSpPr>
        <p:spPr>
          <a:xfrm>
            <a:off x="6035001" y="3791548"/>
            <a:ext cx="305121" cy="1710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C3EB56E2-D522-4EA0-B9F4-93B08AF4BC88}"/>
              </a:ext>
            </a:extLst>
          </p:cNvPr>
          <p:cNvCxnSpPr>
            <a:cxnSpLocks/>
          </p:cNvCxnSpPr>
          <p:nvPr/>
        </p:nvCxnSpPr>
        <p:spPr>
          <a:xfrm flipH="1">
            <a:off x="5813825" y="3791548"/>
            <a:ext cx="442352" cy="769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3AEEB0FB-2D0F-4617-8179-72C00B95565F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7277249" y="3806315"/>
            <a:ext cx="487200" cy="2532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r Verbinder 45">
            <a:extLst>
              <a:ext uri="{FF2B5EF4-FFF2-40B4-BE49-F238E27FC236}">
                <a16:creationId xmlns:a16="http://schemas.microsoft.com/office/drawing/2014/main" id="{E63440DB-7229-4AED-A61D-600F205D4EFA}"/>
              </a:ext>
            </a:extLst>
          </p:cNvPr>
          <p:cNvCxnSpPr>
            <a:cxnSpLocks/>
          </p:cNvCxnSpPr>
          <p:nvPr/>
        </p:nvCxnSpPr>
        <p:spPr>
          <a:xfrm flipH="1">
            <a:off x="6562195" y="3790122"/>
            <a:ext cx="83251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3640C166-8754-4AA5-A836-0BED337548CE}"/>
              </a:ext>
            </a:extLst>
          </p:cNvPr>
          <p:cNvCxnSpPr>
            <a:cxnSpLocks/>
          </p:cNvCxnSpPr>
          <p:nvPr/>
        </p:nvCxnSpPr>
        <p:spPr>
          <a:xfrm flipH="1">
            <a:off x="1166070" y="499030"/>
            <a:ext cx="196186" cy="36718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3C861ADA-D1F3-499D-B5BD-83D9C46C1B3F}"/>
              </a:ext>
            </a:extLst>
          </p:cNvPr>
          <p:cNvCxnSpPr>
            <a:cxnSpLocks/>
          </p:cNvCxnSpPr>
          <p:nvPr/>
        </p:nvCxnSpPr>
        <p:spPr>
          <a:xfrm flipH="1">
            <a:off x="4730613" y="2662221"/>
            <a:ext cx="882147" cy="17944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F73A758C-3F1D-405E-AC64-ABA2A2998FFA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4738704" y="2176702"/>
            <a:ext cx="885060" cy="15921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A92CB0C1-967B-4797-89A5-8C707CDC9F63}"/>
              </a:ext>
            </a:extLst>
          </p:cNvPr>
          <p:cNvCxnSpPr>
            <a:cxnSpLocks/>
          </p:cNvCxnSpPr>
          <p:nvPr/>
        </p:nvCxnSpPr>
        <p:spPr>
          <a:xfrm flipH="1">
            <a:off x="4730613" y="1615809"/>
            <a:ext cx="875896" cy="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>
            <a:extLst>
              <a:ext uri="{FF2B5EF4-FFF2-40B4-BE49-F238E27FC236}">
                <a16:creationId xmlns:a16="http://schemas.microsoft.com/office/drawing/2014/main" id="{952F8D99-0656-4E33-9EDB-AE5929456FC7}"/>
              </a:ext>
            </a:extLst>
          </p:cNvPr>
          <p:cNvSpPr txBox="1"/>
          <p:nvPr/>
        </p:nvSpPr>
        <p:spPr>
          <a:xfrm>
            <a:off x="527321" y="3311232"/>
            <a:ext cx="4606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Projektordner an beliebiger Stelle im Ordnersystem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78AAEB76-1D4F-4E18-99DA-B8B821720B98}"/>
              </a:ext>
            </a:extLst>
          </p:cNvPr>
          <p:cNvCxnSpPr>
            <a:cxnSpLocks/>
          </p:cNvCxnSpPr>
          <p:nvPr/>
        </p:nvCxnSpPr>
        <p:spPr>
          <a:xfrm>
            <a:off x="728550" y="3566828"/>
            <a:ext cx="77252" cy="410575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feil: nach links gekrümmt 1">
            <a:hlinkClick r:id="rId3" action="ppaction://hlinkpres?slideindex=1&amp;slidetitle="/>
            <a:extLst>
              <a:ext uri="{FF2B5EF4-FFF2-40B4-BE49-F238E27FC236}">
                <a16:creationId xmlns:a16="http://schemas.microsoft.com/office/drawing/2014/main" id="{F3B4EACF-ABA8-4A4A-B14C-D7CC451A113E}"/>
              </a:ext>
            </a:extLst>
          </p:cNvPr>
          <p:cNvSpPr/>
          <p:nvPr/>
        </p:nvSpPr>
        <p:spPr>
          <a:xfrm>
            <a:off x="11025929" y="178166"/>
            <a:ext cx="813427" cy="7081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22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33" grpId="0" animBg="1"/>
      <p:bldP spid="35" grpId="0"/>
      <p:bldP spid="36" grpId="0"/>
      <p:bldP spid="37" grpId="0"/>
      <p:bldP spid="34" grpId="0"/>
      <p:bldP spid="40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F281F470-FF85-4F99-AE76-B2BD5A969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345" y="2809162"/>
            <a:ext cx="2057400" cy="3933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DEC34938-2523-4B83-B4F0-C88F7163F082}"/>
              </a:ext>
            </a:extLst>
          </p:cNvPr>
          <p:cNvSpPr txBox="1"/>
          <p:nvPr/>
        </p:nvSpPr>
        <p:spPr>
          <a:xfrm>
            <a:off x="550506" y="26495"/>
            <a:ext cx="112807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Um die verwendete Programmiersprache VBA (</a:t>
            </a:r>
            <a:r>
              <a:rPr lang="de-DE" sz="1600" b="1" u="sng" dirty="0"/>
              <a:t>V</a:t>
            </a:r>
            <a:r>
              <a:rPr lang="de-DE" sz="1600" dirty="0"/>
              <a:t>isual </a:t>
            </a:r>
            <a:r>
              <a:rPr lang="de-DE" sz="1600" b="1" u="sng" dirty="0"/>
              <a:t>B</a:t>
            </a:r>
            <a:r>
              <a:rPr lang="de-DE" sz="1600" dirty="0"/>
              <a:t>asic </a:t>
            </a:r>
            <a:r>
              <a:rPr lang="de-DE" sz="1600" dirty="0" err="1"/>
              <a:t>for</a:t>
            </a:r>
            <a:r>
              <a:rPr lang="de-DE" sz="1600" dirty="0"/>
              <a:t> </a:t>
            </a:r>
            <a:r>
              <a:rPr lang="de-DE" sz="1600" b="1" u="sng" dirty="0" err="1"/>
              <a:t>A</a:t>
            </a:r>
            <a:r>
              <a:rPr lang="de-DE" sz="1600" dirty="0" err="1"/>
              <a:t>pplications</a:t>
            </a:r>
            <a:r>
              <a:rPr lang="de-DE" sz="1600" dirty="0"/>
              <a:t>) in allen Excelmappen, die im Stammordner gespeichert sind, verwenden zu können, sollten Sie den Stammordner als „vertrauenswürdig“ erklären.</a:t>
            </a:r>
          </a:p>
          <a:p>
            <a:endParaRPr lang="de-DE" sz="1600" dirty="0"/>
          </a:p>
          <a:p>
            <a:r>
              <a:rPr lang="de-DE" sz="1600" dirty="0"/>
              <a:t>Den Stammordner in Excel 2016 als vertrauenswürdig erklären geht so: </a:t>
            </a:r>
          </a:p>
          <a:p>
            <a:r>
              <a:rPr lang="de-DE" sz="1600" dirty="0"/>
              <a:t>Datei &gt; Optionen &gt; Trustcenter &gt; Einstellungen für das Trustcenter &gt; Vertrauenswürdige Speicherorte &gt; Neuen Speicherort hinzufügen... &gt; Durchsuchen &gt; Stammordner wählen &gt; "Unterordner dieses Speicherorts sind ebenfalls vertrauenswürdig" ankreuzen &gt; "Ok" klicken.</a:t>
            </a:r>
          </a:p>
          <a:p>
            <a:r>
              <a:rPr lang="de-DE" sz="1600" dirty="0"/>
              <a:t>Nach dieser Einstellung ist VBA in den eingeschlossenen Excelfiles unabhängig von der allgemeinen Sicherheitseinstellung aktiv geschaltet.</a:t>
            </a:r>
          </a:p>
          <a:p>
            <a:r>
              <a:rPr lang="de-DE" sz="1600" dirty="0"/>
              <a:t>Die Kennenlernversion der Excelmappe ist beschränkt auf das Laden von maximal 2 Tagen Messdatenumfang. Durch eine Freischaltung mit den Lizenzdaten wird die Excelmappe zur Vollversion.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05AD7CF-BE2D-4CD6-9028-AC4984AC1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7089" y="2833510"/>
            <a:ext cx="5353050" cy="4476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D8FDC6C-11DB-4268-9DED-736F130B0E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853" y="3576815"/>
            <a:ext cx="4800600" cy="18097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5BA7DFF-FDAA-48A8-B282-CA679CB35E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6086" y="4214990"/>
            <a:ext cx="2819400" cy="11715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590DF625-7B22-4B67-A79D-E3EB22E38EBD}"/>
              </a:ext>
            </a:extLst>
          </p:cNvPr>
          <p:cNvSpPr/>
          <p:nvPr/>
        </p:nvSpPr>
        <p:spPr>
          <a:xfrm>
            <a:off x="653345" y="2789842"/>
            <a:ext cx="447667" cy="26125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C6BB15C7-B4F4-47BC-B03E-2B6DC5FC479A}"/>
              </a:ext>
            </a:extLst>
          </p:cNvPr>
          <p:cNvSpPr/>
          <p:nvPr/>
        </p:nvSpPr>
        <p:spPr>
          <a:xfrm>
            <a:off x="10127027" y="5078953"/>
            <a:ext cx="848459" cy="26125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92B7388D-6754-46D3-A25C-DD6BCD27120C}"/>
              </a:ext>
            </a:extLst>
          </p:cNvPr>
          <p:cNvSpPr/>
          <p:nvPr/>
        </p:nvSpPr>
        <p:spPr>
          <a:xfrm>
            <a:off x="8248362" y="4212543"/>
            <a:ext cx="1791377" cy="37760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18212F48-4E1C-484A-96A1-7FBDAE52DF49}"/>
              </a:ext>
            </a:extLst>
          </p:cNvPr>
          <p:cNvSpPr/>
          <p:nvPr/>
        </p:nvSpPr>
        <p:spPr>
          <a:xfrm>
            <a:off x="3312570" y="3722904"/>
            <a:ext cx="2080524" cy="26125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6BE31D0D-C729-44CB-945D-1B2AE2D768A7}"/>
              </a:ext>
            </a:extLst>
          </p:cNvPr>
          <p:cNvSpPr/>
          <p:nvPr/>
        </p:nvSpPr>
        <p:spPr>
          <a:xfrm>
            <a:off x="734311" y="6433511"/>
            <a:ext cx="889216" cy="26125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4806B33E-0D4B-487E-B62A-9BAC4D43C423}"/>
              </a:ext>
            </a:extLst>
          </p:cNvPr>
          <p:cNvSpPr/>
          <p:nvPr/>
        </p:nvSpPr>
        <p:spPr>
          <a:xfrm>
            <a:off x="6441435" y="2923580"/>
            <a:ext cx="2012100" cy="3048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B7370F93-6AD2-4DEB-A45B-3ED6AB0A9AC7}"/>
              </a:ext>
            </a:extLst>
          </p:cNvPr>
          <p:cNvCxnSpPr>
            <a:stCxn id="13" idx="4"/>
          </p:cNvCxnSpPr>
          <p:nvPr/>
        </p:nvCxnSpPr>
        <p:spPr>
          <a:xfrm>
            <a:off x="877179" y="3051099"/>
            <a:ext cx="223833" cy="338241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90814E3C-EC1E-4E87-8C22-0B969C87631F}"/>
              </a:ext>
            </a:extLst>
          </p:cNvPr>
          <p:cNvCxnSpPr>
            <a:cxnSpLocks/>
          </p:cNvCxnSpPr>
          <p:nvPr/>
        </p:nvCxnSpPr>
        <p:spPr>
          <a:xfrm flipV="1">
            <a:off x="1324846" y="3125755"/>
            <a:ext cx="2066933" cy="33077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47716160-F760-43CB-90DC-B2B497BA896F}"/>
              </a:ext>
            </a:extLst>
          </p:cNvPr>
          <p:cNvCxnSpPr>
            <a:cxnSpLocks/>
            <a:endCxn id="17" idx="2"/>
          </p:cNvCxnSpPr>
          <p:nvPr/>
        </p:nvCxnSpPr>
        <p:spPr>
          <a:xfrm>
            <a:off x="5138887" y="3051099"/>
            <a:ext cx="1302548" cy="248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F482641B-E83B-4C6C-B0AA-E2AACBBAE7B7}"/>
              </a:ext>
            </a:extLst>
          </p:cNvPr>
          <p:cNvCxnSpPr>
            <a:cxnSpLocks/>
            <a:endCxn id="16" idx="7"/>
          </p:cNvCxnSpPr>
          <p:nvPr/>
        </p:nvCxnSpPr>
        <p:spPr>
          <a:xfrm flipH="1">
            <a:off x="5088408" y="3160153"/>
            <a:ext cx="1527718" cy="6010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048A8E9A-3BEE-44D9-B873-46AD03DDA290}"/>
              </a:ext>
            </a:extLst>
          </p:cNvPr>
          <p:cNvCxnSpPr>
            <a:cxnSpLocks/>
            <a:stCxn id="16" idx="6"/>
            <a:endCxn id="15" idx="2"/>
          </p:cNvCxnSpPr>
          <p:nvPr/>
        </p:nvCxnSpPr>
        <p:spPr>
          <a:xfrm>
            <a:off x="5393094" y="3853533"/>
            <a:ext cx="2855268" cy="5478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D0407D57-F562-4B58-B2FF-F5A418EBAF2A}"/>
              </a:ext>
            </a:extLst>
          </p:cNvPr>
          <p:cNvCxnSpPr>
            <a:cxnSpLocks/>
            <a:stCxn id="15" idx="5"/>
            <a:endCxn id="14" idx="1"/>
          </p:cNvCxnSpPr>
          <p:nvPr/>
        </p:nvCxnSpPr>
        <p:spPr>
          <a:xfrm>
            <a:off x="9777398" y="4534851"/>
            <a:ext cx="473883" cy="5823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9DC76FCA-E7D9-4555-A5DC-EC41E79D0195}"/>
              </a:ext>
            </a:extLst>
          </p:cNvPr>
          <p:cNvSpPr txBox="1"/>
          <p:nvPr/>
        </p:nvSpPr>
        <p:spPr>
          <a:xfrm>
            <a:off x="3238853" y="5859624"/>
            <a:ext cx="85923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Viel Erfolg mit der Lüftungslogger-Excelmappe!         Herbert Trauernicht, </a:t>
            </a:r>
            <a:r>
              <a:rPr lang="de-DE" sz="1600" dirty="0">
                <a:solidFill>
                  <a:srgbClr val="FF0000"/>
                </a:solidFill>
              </a:rPr>
              <a:t>www.luftdicht.de</a:t>
            </a:r>
          </a:p>
        </p:txBody>
      </p:sp>
    </p:spTree>
    <p:extLst>
      <p:ext uri="{BB962C8B-B14F-4D97-AF65-F5344CB8AC3E}">
        <p14:creationId xmlns:p14="http://schemas.microsoft.com/office/powerpoint/2010/main" val="121878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274</Words>
  <Application>Microsoft Office PowerPoint</Application>
  <PresentationFormat>Breitbild</PresentationFormat>
  <Paragraphs>31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Das Speicherkonzept zur Lüftungslogger-Excelmappe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Stammordner zur Lüftungslogger-Excelmappe</dc:title>
  <dc:creator>Herbert Trauernicht</dc:creator>
  <cp:lastModifiedBy>Herbert Trauernicht</cp:lastModifiedBy>
  <cp:revision>46</cp:revision>
  <cp:lastPrinted>2018-03-07T12:06:04Z</cp:lastPrinted>
  <dcterms:created xsi:type="dcterms:W3CDTF">2017-10-11T14:33:03Z</dcterms:created>
  <dcterms:modified xsi:type="dcterms:W3CDTF">2022-03-02T16:53:41Z</dcterms:modified>
</cp:coreProperties>
</file>